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sldIdLst>
    <p:sldId id="256" r:id="rId2"/>
    <p:sldId id="257" r:id="rId3"/>
    <p:sldId id="293" r:id="rId4"/>
    <p:sldId id="266" r:id="rId5"/>
    <p:sldId id="289" r:id="rId6"/>
    <p:sldId id="274" r:id="rId7"/>
    <p:sldId id="287" r:id="rId8"/>
    <p:sldId id="285" r:id="rId9"/>
    <p:sldId id="303" r:id="rId10"/>
    <p:sldId id="286" r:id="rId11"/>
    <p:sldId id="295" r:id="rId12"/>
    <p:sldId id="267" r:id="rId13"/>
    <p:sldId id="273" r:id="rId14"/>
    <p:sldId id="282" r:id="rId15"/>
    <p:sldId id="283" r:id="rId16"/>
    <p:sldId id="291" r:id="rId17"/>
    <p:sldId id="270" r:id="rId18"/>
    <p:sldId id="292" r:id="rId19"/>
    <p:sldId id="268" r:id="rId20"/>
    <p:sldId id="294" r:id="rId21"/>
    <p:sldId id="271" r:id="rId22"/>
    <p:sldId id="298" r:id="rId23"/>
    <p:sldId id="272" r:id="rId24"/>
    <p:sldId id="301" r:id="rId25"/>
    <p:sldId id="304" r:id="rId26"/>
    <p:sldId id="302" r:id="rId27"/>
    <p:sldId id="284" r:id="rId28"/>
    <p:sldId id="299" r:id="rId29"/>
    <p:sldId id="300" r:id="rId30"/>
    <p:sldId id="305" r:id="rId31"/>
    <p:sldId id="296" r:id="rId32"/>
    <p:sldId id="263" r:id="rId33"/>
    <p:sldId id="297" r:id="rId34"/>
    <p:sldId id="260" r:id="rId35"/>
    <p:sldId id="261" r:id="rId36"/>
  </p:sldIdLst>
  <p:sldSz cx="10079038"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94660"/>
  </p:normalViewPr>
  <p:slideViewPr>
    <p:cSldViewPr snapToGrid="0">
      <p:cViewPr varScale="1">
        <p:scale>
          <a:sx n="95" d="100"/>
          <a:sy n="95" d="100"/>
        </p:scale>
        <p:origin x="2004" y="90"/>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3F3DD-3050-4118-ADA5-9D0B2E088D93}" type="datetimeFigureOut">
              <a:rPr lang="de-DE" smtClean="0"/>
              <a:t>18.09.2023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51B04-FFFD-4FB3-8787-50FD24E54F12}" type="slidenum">
              <a:rPr lang="de-DE" smtClean="0"/>
              <a:t>‹Nr.›</a:t>
            </a:fld>
            <a:endParaRPr lang="de-DE"/>
          </a:p>
        </p:txBody>
      </p:sp>
    </p:spTree>
    <p:extLst>
      <p:ext uri="{BB962C8B-B14F-4D97-AF65-F5344CB8AC3E}">
        <p14:creationId xmlns:p14="http://schemas.microsoft.com/office/powerpoint/2010/main" val="129341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1951B04-FFFD-4FB3-8787-50FD24E54F12}" type="slidenum">
              <a:rPr lang="de-DE" smtClean="0"/>
              <a:t>10</a:t>
            </a:fld>
            <a:endParaRPr lang="de-DE"/>
          </a:p>
        </p:txBody>
      </p:sp>
    </p:spTree>
    <p:extLst>
      <p:ext uri="{BB962C8B-B14F-4D97-AF65-F5344CB8AC3E}">
        <p14:creationId xmlns:p14="http://schemas.microsoft.com/office/powerpoint/2010/main" val="784024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2544"/>
            <a:ext cx="10079038" cy="7562219"/>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955041" y="2450031"/>
            <a:ext cx="6522803" cy="2816148"/>
          </a:xfrm>
        </p:spPr>
        <p:txBody>
          <a:bodyPr anchor="b"/>
          <a:lstStyle>
            <a:lvl1pPr>
              <a:defRPr sz="5291"/>
            </a:lvl1pPr>
          </a:lstStyle>
          <a:p>
            <a:r>
              <a:rPr lang="de-DE"/>
              <a:t>Mastertitelformat bearbeiten</a:t>
            </a:r>
            <a:endParaRPr lang="en-US" dirty="0"/>
          </a:p>
        </p:txBody>
      </p:sp>
      <p:sp>
        <p:nvSpPr>
          <p:cNvPr id="3" name="Subtitle 2"/>
          <p:cNvSpPr>
            <a:spLocks noGrp="1"/>
          </p:cNvSpPr>
          <p:nvPr>
            <p:ph type="subTitle" idx="1"/>
          </p:nvPr>
        </p:nvSpPr>
        <p:spPr>
          <a:xfrm>
            <a:off x="955041" y="5266177"/>
            <a:ext cx="6522803" cy="949556"/>
          </a:xfrm>
        </p:spPr>
        <p:txBody>
          <a:bodyPr anchor="t"/>
          <a:lstStyle>
            <a:lvl1pPr marL="0" indent="0" algn="l">
              <a:buNone/>
              <a:defRPr cap="all">
                <a:solidFill>
                  <a:schemeClr val="accent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rot="5400000">
            <a:off x="8267324" y="2015919"/>
            <a:ext cx="1091952" cy="252041"/>
          </a:xfrm>
        </p:spPr>
        <p:txBody>
          <a:bodyPr anchor="t" anchorCtr="0"/>
          <a:lstStyle>
            <a:lvl1pPr algn="l">
              <a:defRPr b="0" i="0">
                <a:solidFill>
                  <a:schemeClr val="bg1"/>
                </a:solidFill>
              </a:defRPr>
            </a:lvl1pPr>
          </a:lstStyle>
          <a:p>
            <a:fld id="{5B2A7A6B-C04D-4D42-A731-DB76AAC20EDF}" type="datetime1">
              <a:rPr lang="de-DE" smtClean="0"/>
              <a:t>18.09.2023</a:t>
            </a:fld>
            <a:endParaRPr lang="de-DE"/>
          </a:p>
        </p:txBody>
      </p:sp>
      <p:sp>
        <p:nvSpPr>
          <p:cNvPr id="5" name="Footer Placeholder 4"/>
          <p:cNvSpPr>
            <a:spLocks noGrp="1"/>
          </p:cNvSpPr>
          <p:nvPr>
            <p:ph type="ftr" sz="quarter" idx="11"/>
          </p:nvPr>
        </p:nvSpPr>
        <p:spPr>
          <a:xfrm rot="5400000">
            <a:off x="6873794" y="3598410"/>
            <a:ext cx="4254709" cy="252042"/>
          </a:xfrm>
        </p:spPr>
        <p:txBody>
          <a:bodyPr/>
          <a:lstStyle>
            <a:lvl1pPr>
              <a:defRPr>
                <a:solidFill>
                  <a:schemeClr val="bg1"/>
                </a:solidFill>
              </a:defRPr>
            </a:lvl1pPr>
          </a:lstStyle>
          <a:p>
            <a:r>
              <a:rPr lang="de-DE"/>
              <a:t>Kulturamt Neuruppin</a:t>
            </a:r>
          </a:p>
        </p:txBody>
      </p:sp>
      <p:sp>
        <p:nvSpPr>
          <p:cNvPr id="10" name="Rectangle 9"/>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59333" y="322548"/>
            <a:ext cx="693114" cy="846233"/>
          </a:xfrm>
        </p:spPr>
        <p:txBody>
          <a:bodyPr/>
          <a:lstStyle>
            <a:lvl1pPr>
              <a:defRPr sz="3086" b="0" i="0" baseline="0">
                <a:latin typeface="+mj-lt"/>
              </a:defRPr>
            </a:lvl1pPr>
          </a:lstStyle>
          <a:p>
            <a:fld id="{7D7F3D78-50E7-4E95-8E49-CFDF562D3363}" type="slidenum">
              <a:rPr lang="de-DE" smtClean="0"/>
              <a:t>‹Nr.›</a:t>
            </a:fld>
            <a:endParaRPr lang="de-DE"/>
          </a:p>
        </p:txBody>
      </p:sp>
    </p:spTree>
    <p:extLst>
      <p:ext uri="{BB962C8B-B14F-4D97-AF65-F5344CB8AC3E}">
        <p14:creationId xmlns:p14="http://schemas.microsoft.com/office/powerpoint/2010/main" val="262560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grpSp>
        <p:nvGrpSpPr>
          <p:cNvPr id="11" name="Group 10"/>
          <p:cNvGrpSpPr/>
          <p:nvPr/>
        </p:nvGrpSpPr>
        <p:grpSpPr>
          <a:xfrm>
            <a:off x="0" y="-2544"/>
            <a:ext cx="10079038" cy="7562219"/>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55043" y="5469083"/>
            <a:ext cx="7078697" cy="624724"/>
          </a:xfrm>
        </p:spPr>
        <p:txBody>
          <a:bodyPr anchor="b">
            <a:normAutofit/>
          </a:bodyPr>
          <a:lstStyle>
            <a:lvl1pPr algn="l">
              <a:defRPr sz="2646" b="0"/>
            </a:lvl1pPr>
          </a:lstStyle>
          <a:p>
            <a:r>
              <a:rPr lang="de-DE"/>
              <a:t>Mastertitelformat bearbeiten</a:t>
            </a:r>
            <a:endParaRPr lang="en-US" dirty="0"/>
          </a:p>
        </p:txBody>
      </p:sp>
      <p:sp>
        <p:nvSpPr>
          <p:cNvPr id="3" name="Picture Placeholder 2"/>
          <p:cNvSpPr>
            <a:spLocks noGrp="1" noChangeAspect="1"/>
          </p:cNvSpPr>
          <p:nvPr>
            <p:ph type="pic" idx="1"/>
          </p:nvPr>
        </p:nvSpPr>
        <p:spPr>
          <a:xfrm>
            <a:off x="955041" y="755967"/>
            <a:ext cx="7078699" cy="377983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de-DE"/>
              <a:t>Bild durch Klicken auf Symbol hinzufügen</a:t>
            </a:r>
            <a:endParaRPr lang="en-US" dirty="0"/>
          </a:p>
        </p:txBody>
      </p:sp>
      <p:sp>
        <p:nvSpPr>
          <p:cNvPr id="4" name="Text Placeholder 3"/>
          <p:cNvSpPr>
            <a:spLocks noGrp="1"/>
          </p:cNvSpPr>
          <p:nvPr>
            <p:ph type="body" sz="half" idx="2"/>
          </p:nvPr>
        </p:nvSpPr>
        <p:spPr>
          <a:xfrm>
            <a:off x="955043" y="6093807"/>
            <a:ext cx="7078698" cy="544226"/>
          </a:xfrm>
        </p:spPr>
        <p:txBody>
          <a:bodyPr>
            <a:normAutofit/>
          </a:bodyPr>
          <a:lstStyle>
            <a:lvl1pPr marL="0" indent="0">
              <a:buNone/>
              <a:defRPr sz="1323">
                <a:solidFill>
                  <a:schemeClr val="accent1"/>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5" name="Date Placeholder 4"/>
          <p:cNvSpPr>
            <a:spLocks noGrp="1"/>
          </p:cNvSpPr>
          <p:nvPr>
            <p:ph type="dt" sz="half" idx="10"/>
          </p:nvPr>
        </p:nvSpPr>
        <p:spPr/>
        <p:txBody>
          <a:bodyPr/>
          <a:lstStyle/>
          <a:p>
            <a:fld id="{E9A52D15-BC32-4603-A181-797EEB3DCEF5}" type="datetime1">
              <a:rPr lang="de-DE" smtClean="0"/>
              <a:t>18.09.2023</a:t>
            </a:fld>
            <a:endParaRPr lang="de-DE"/>
          </a:p>
        </p:txBody>
      </p:sp>
      <p:sp>
        <p:nvSpPr>
          <p:cNvPr id="6" name="Footer Placeholder 5"/>
          <p:cNvSpPr>
            <a:spLocks noGrp="1"/>
          </p:cNvSpPr>
          <p:nvPr>
            <p:ph type="ftr" sz="quarter" idx="11"/>
          </p:nvPr>
        </p:nvSpPr>
        <p:spPr/>
        <p:txBody>
          <a:bodyPr/>
          <a:lstStyle/>
          <a:p>
            <a:r>
              <a:rPr lang="de-DE"/>
              <a:t>Kulturamt Neuruppin</a:t>
            </a:r>
          </a:p>
        </p:txBody>
      </p:sp>
      <p:sp>
        <p:nvSpPr>
          <p:cNvPr id="14" name="Rectangle 13"/>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18177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grpSp>
        <p:nvGrpSpPr>
          <p:cNvPr id="3" name="Group 2"/>
          <p:cNvGrpSpPr/>
          <p:nvPr/>
        </p:nvGrpSpPr>
        <p:grpSpPr>
          <a:xfrm>
            <a:off x="0" y="-2544"/>
            <a:ext cx="10079038" cy="7562219"/>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55041" y="1021957"/>
            <a:ext cx="7078699" cy="1822255"/>
          </a:xfrm>
        </p:spPr>
        <p:txBody>
          <a:bodyPr anchor="ctr"/>
          <a:lstStyle>
            <a:lvl1pPr>
              <a:defRPr sz="3968"/>
            </a:lvl1pPr>
          </a:lstStyle>
          <a:p>
            <a:r>
              <a:rPr lang="de-DE"/>
              <a:t>Mastertitelformat bearbeiten</a:t>
            </a:r>
            <a:endParaRPr lang="en-US" dirty="0"/>
          </a:p>
        </p:txBody>
      </p:sp>
      <p:sp>
        <p:nvSpPr>
          <p:cNvPr id="13" name="Text Placeholder 3"/>
          <p:cNvSpPr>
            <a:spLocks noGrp="1"/>
          </p:cNvSpPr>
          <p:nvPr>
            <p:ph type="body" sz="half" idx="2"/>
          </p:nvPr>
        </p:nvSpPr>
        <p:spPr>
          <a:xfrm>
            <a:off x="955041" y="3868030"/>
            <a:ext cx="7078698" cy="2773284"/>
          </a:xfrm>
        </p:spPr>
        <p:txBody>
          <a:bodyPr anchor="ctr">
            <a:normAutofit/>
          </a:bodyP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4" name="Date Placeholder 3"/>
          <p:cNvSpPr>
            <a:spLocks noGrp="1"/>
          </p:cNvSpPr>
          <p:nvPr>
            <p:ph type="dt" sz="half" idx="10"/>
          </p:nvPr>
        </p:nvSpPr>
        <p:spPr/>
        <p:txBody>
          <a:bodyPr/>
          <a:lstStyle/>
          <a:p>
            <a:fld id="{8633C070-13C1-459B-9C3E-C23462C53FDB}" type="datetime1">
              <a:rPr lang="de-DE" smtClean="0"/>
              <a:t>18.09.2023</a:t>
            </a:fld>
            <a:endParaRPr lang="de-DE"/>
          </a:p>
        </p:txBody>
      </p:sp>
      <p:sp>
        <p:nvSpPr>
          <p:cNvPr id="5" name="Footer Placeholder 4"/>
          <p:cNvSpPr>
            <a:spLocks noGrp="1"/>
          </p:cNvSpPr>
          <p:nvPr>
            <p:ph type="ftr" sz="quarter" idx="11"/>
          </p:nvPr>
        </p:nvSpPr>
        <p:spPr/>
        <p:txBody>
          <a:bodyPr/>
          <a:lstStyle/>
          <a:p>
            <a:r>
              <a:rPr lang="de-DE"/>
              <a:t>Kulturamt Neuruppin</a:t>
            </a:r>
          </a:p>
        </p:txBody>
      </p:sp>
      <p:sp>
        <p:nvSpPr>
          <p:cNvPr id="18" name="Rectangle 17"/>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378558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grpSp>
        <p:nvGrpSpPr>
          <p:cNvPr id="3" name="Group 2"/>
          <p:cNvGrpSpPr/>
          <p:nvPr/>
        </p:nvGrpSpPr>
        <p:grpSpPr>
          <a:xfrm>
            <a:off x="0" y="-2544"/>
            <a:ext cx="10079038" cy="7562219"/>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710649" y="721204"/>
            <a:ext cx="663108" cy="1449308"/>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818" dirty="0"/>
              <a:t>“</a:t>
            </a:r>
          </a:p>
        </p:txBody>
      </p:sp>
      <p:sp>
        <p:nvSpPr>
          <p:cNvPr id="11" name="TextBox 10"/>
          <p:cNvSpPr txBox="1"/>
          <p:nvPr/>
        </p:nvSpPr>
        <p:spPr>
          <a:xfrm>
            <a:off x="7966512" y="3197307"/>
            <a:ext cx="594087" cy="1449308"/>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818" dirty="0"/>
              <a:t>”</a:t>
            </a:r>
          </a:p>
        </p:txBody>
      </p:sp>
      <p:sp>
        <p:nvSpPr>
          <p:cNvPr id="2" name="Title 1"/>
          <p:cNvSpPr>
            <a:spLocks noGrp="1"/>
          </p:cNvSpPr>
          <p:nvPr>
            <p:ph type="title"/>
          </p:nvPr>
        </p:nvSpPr>
        <p:spPr>
          <a:xfrm>
            <a:off x="1243412" y="1007958"/>
            <a:ext cx="6790327" cy="3191067"/>
          </a:xfrm>
        </p:spPr>
        <p:txBody>
          <a:bodyPr/>
          <a:lstStyle>
            <a:lvl1pPr>
              <a:defRPr sz="3968"/>
            </a:lvl1pPr>
          </a:lstStyle>
          <a:p>
            <a:r>
              <a:rPr lang="de-DE"/>
              <a:t>Mastertitelformat bearbeiten</a:t>
            </a:r>
            <a:endParaRPr lang="en-US" dirty="0"/>
          </a:p>
        </p:txBody>
      </p:sp>
      <p:sp>
        <p:nvSpPr>
          <p:cNvPr id="17" name="Text Placeholder 3"/>
          <p:cNvSpPr>
            <a:spLocks noGrp="1"/>
          </p:cNvSpPr>
          <p:nvPr>
            <p:ph type="body" sz="half" idx="13"/>
          </p:nvPr>
        </p:nvSpPr>
        <p:spPr>
          <a:xfrm>
            <a:off x="1529138" y="4204751"/>
            <a:ext cx="6223500" cy="367195"/>
          </a:xfrm>
        </p:spPr>
        <p:txBody>
          <a:bodyPr>
            <a:normAutofit/>
          </a:bodyPr>
          <a:lstStyle>
            <a:lvl1pPr marL="0" indent="0">
              <a:buNone/>
              <a:defRPr lang="en-US" sz="1543" b="0" i="0" kern="1200" cap="small" dirty="0">
                <a:solidFill>
                  <a:schemeClr val="accent1"/>
                </a:solidFill>
                <a:ea typeface="+mn-ea"/>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16" name="Text Placeholder 3"/>
          <p:cNvSpPr>
            <a:spLocks noGrp="1"/>
          </p:cNvSpPr>
          <p:nvPr>
            <p:ph type="body" sz="half" idx="2"/>
          </p:nvPr>
        </p:nvSpPr>
        <p:spPr>
          <a:xfrm>
            <a:off x="955040" y="5512473"/>
            <a:ext cx="7078700" cy="1128842"/>
          </a:xfrm>
        </p:spPr>
        <p:txBody>
          <a:bodyPr anchor="ctr">
            <a:normAutofit/>
          </a:bodyP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4" name="Date Placeholder 3"/>
          <p:cNvSpPr>
            <a:spLocks noGrp="1"/>
          </p:cNvSpPr>
          <p:nvPr>
            <p:ph type="dt" sz="half" idx="10"/>
          </p:nvPr>
        </p:nvSpPr>
        <p:spPr/>
        <p:txBody>
          <a:bodyPr/>
          <a:lstStyle>
            <a:lvl1pPr>
              <a:defRPr sz="992"/>
            </a:lvl1pPr>
          </a:lstStyle>
          <a:p>
            <a:fld id="{3ECBFF65-E1B6-4E10-951E-8B2C9C36B82E}" type="datetime1">
              <a:rPr lang="de-DE" smtClean="0"/>
              <a:t>18.09.2023</a:t>
            </a:fld>
            <a:endParaRPr lang="de-DE"/>
          </a:p>
        </p:txBody>
      </p:sp>
      <p:sp>
        <p:nvSpPr>
          <p:cNvPr id="5" name="Footer Placeholder 4"/>
          <p:cNvSpPr>
            <a:spLocks noGrp="1"/>
          </p:cNvSpPr>
          <p:nvPr>
            <p:ph type="ftr" sz="quarter" idx="11"/>
          </p:nvPr>
        </p:nvSpPr>
        <p:spPr/>
        <p:txBody>
          <a:bodyPr/>
          <a:lstStyle>
            <a:lvl1pPr>
              <a:defRPr sz="992"/>
            </a:lvl1pPr>
          </a:lstStyle>
          <a:p>
            <a:r>
              <a:rPr lang="de-DE"/>
              <a:t>Kulturamt Neuruppin</a:t>
            </a:r>
          </a:p>
        </p:txBody>
      </p:sp>
      <p:sp>
        <p:nvSpPr>
          <p:cNvPr id="43" name="Rectangle 42"/>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456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grpSp>
        <p:nvGrpSpPr>
          <p:cNvPr id="7" name="Group 6"/>
          <p:cNvGrpSpPr/>
          <p:nvPr/>
        </p:nvGrpSpPr>
        <p:grpSpPr>
          <a:xfrm>
            <a:off x="0" y="-2544"/>
            <a:ext cx="10079038" cy="7562219"/>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55041" y="2267902"/>
            <a:ext cx="7078699" cy="2309902"/>
          </a:xfrm>
        </p:spPr>
        <p:txBody>
          <a:bodyPr anchor="b"/>
          <a:lstStyle>
            <a:lvl1pPr algn="l">
              <a:defRPr sz="4409" b="0" cap="none"/>
            </a:lvl1pPr>
          </a:lstStyle>
          <a:p>
            <a:r>
              <a:rPr lang="de-DE"/>
              <a:t>Mastertitelformat bearbeiten</a:t>
            </a:r>
            <a:endParaRPr lang="en-US" dirty="0"/>
          </a:p>
        </p:txBody>
      </p:sp>
      <p:sp>
        <p:nvSpPr>
          <p:cNvPr id="3" name="Text Placeholder 2"/>
          <p:cNvSpPr>
            <a:spLocks noGrp="1"/>
          </p:cNvSpPr>
          <p:nvPr>
            <p:ph type="body" idx="1"/>
          </p:nvPr>
        </p:nvSpPr>
        <p:spPr>
          <a:xfrm>
            <a:off x="955041" y="5687282"/>
            <a:ext cx="7078699" cy="948432"/>
          </a:xfrm>
        </p:spPr>
        <p:txBody>
          <a:bodyPr anchor="t"/>
          <a:lstStyle>
            <a:lvl1pPr marL="0" indent="0" algn="l">
              <a:buNone/>
              <a:defRPr sz="2205" cap="none">
                <a:solidFill>
                  <a:schemeClr val="accent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1CA4FB6-0595-4A26-81AF-EC4D27C4020A}" type="datetime1">
              <a:rPr lang="de-DE" smtClean="0"/>
              <a:t>18.09.2023</a:t>
            </a:fld>
            <a:endParaRPr lang="de-DE"/>
          </a:p>
        </p:txBody>
      </p:sp>
      <p:sp>
        <p:nvSpPr>
          <p:cNvPr id="5" name="Footer Placeholder 4"/>
          <p:cNvSpPr>
            <a:spLocks noGrp="1"/>
          </p:cNvSpPr>
          <p:nvPr>
            <p:ph type="ftr" sz="quarter" idx="11"/>
          </p:nvPr>
        </p:nvSpPr>
        <p:spPr/>
        <p:txBody>
          <a:bodyPr/>
          <a:lstStyle/>
          <a:p>
            <a:r>
              <a:rPr lang="de-DE"/>
              <a:t>Kulturamt Neuruppin</a:t>
            </a:r>
          </a:p>
        </p:txBody>
      </p:sp>
      <p:sp>
        <p:nvSpPr>
          <p:cNvPr id="15" name="Rectangle 14"/>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384443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a:xfrm>
            <a:off x="957734" y="1021957"/>
            <a:ext cx="7080449" cy="782494"/>
          </a:xfrm>
        </p:spPr>
        <p:txBody>
          <a:bodyPr/>
          <a:lstStyle>
            <a:lvl1pPr>
              <a:defRPr sz="3527"/>
            </a:lvl1pPr>
          </a:lstStyle>
          <a:p>
            <a:r>
              <a:rPr lang="de-DE"/>
              <a:t>Mastertitelformat bearbeiten</a:t>
            </a:r>
            <a:endParaRPr lang="en-US" dirty="0"/>
          </a:p>
        </p:txBody>
      </p:sp>
      <p:sp>
        <p:nvSpPr>
          <p:cNvPr id="3" name="Text Placeholder 2"/>
          <p:cNvSpPr>
            <a:spLocks noGrp="1"/>
          </p:cNvSpPr>
          <p:nvPr>
            <p:ph type="body" idx="1"/>
          </p:nvPr>
        </p:nvSpPr>
        <p:spPr>
          <a:xfrm>
            <a:off x="957733" y="2743881"/>
            <a:ext cx="2547303" cy="725281"/>
          </a:xfrm>
        </p:spPr>
        <p:txBody>
          <a:bodyPr anchor="b">
            <a:noAutofit/>
          </a:bodyPr>
          <a:lstStyle>
            <a:lvl1pPr marL="0" indent="0">
              <a:buNone/>
              <a:defRPr sz="2205"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22" name="Text Placeholder 3"/>
          <p:cNvSpPr>
            <a:spLocks noGrp="1"/>
          </p:cNvSpPr>
          <p:nvPr>
            <p:ph type="body" sz="half" idx="15"/>
          </p:nvPr>
        </p:nvSpPr>
        <p:spPr>
          <a:xfrm>
            <a:off x="957733" y="3469166"/>
            <a:ext cx="2547303" cy="3172148"/>
          </a:xfrm>
        </p:spPr>
        <p:txBody>
          <a:bodyPr anchor="t">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5" name="Text Placeholder 4"/>
          <p:cNvSpPr>
            <a:spLocks noGrp="1"/>
          </p:cNvSpPr>
          <p:nvPr>
            <p:ph type="body" sz="quarter" idx="3"/>
          </p:nvPr>
        </p:nvSpPr>
        <p:spPr>
          <a:xfrm>
            <a:off x="3757011" y="2743883"/>
            <a:ext cx="2564676" cy="725281"/>
          </a:xfrm>
        </p:spPr>
        <p:txBody>
          <a:bodyPr anchor="b">
            <a:noAutofit/>
          </a:bodyPr>
          <a:lstStyle>
            <a:lvl1pPr marL="0" indent="0">
              <a:buNone/>
              <a:defRPr sz="2205"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23" name="Text Placeholder 3"/>
          <p:cNvSpPr>
            <a:spLocks noGrp="1"/>
          </p:cNvSpPr>
          <p:nvPr>
            <p:ph type="body" sz="half" idx="16"/>
          </p:nvPr>
        </p:nvSpPr>
        <p:spPr>
          <a:xfrm>
            <a:off x="3757012" y="3469165"/>
            <a:ext cx="2564676" cy="3183889"/>
          </a:xfrm>
        </p:spPr>
        <p:txBody>
          <a:bodyPr anchor="t">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14" name="Text Placeholder 4"/>
          <p:cNvSpPr>
            <a:spLocks noGrp="1"/>
          </p:cNvSpPr>
          <p:nvPr>
            <p:ph type="body" sz="quarter" idx="13"/>
          </p:nvPr>
        </p:nvSpPr>
        <p:spPr>
          <a:xfrm>
            <a:off x="6573662" y="2743883"/>
            <a:ext cx="2550336" cy="725280"/>
          </a:xfrm>
        </p:spPr>
        <p:txBody>
          <a:bodyPr anchor="b">
            <a:noAutofit/>
          </a:bodyPr>
          <a:lstStyle>
            <a:lvl1pPr marL="0" indent="0">
              <a:buNone/>
              <a:defRPr sz="2205"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24" name="Text Placeholder 3"/>
          <p:cNvSpPr>
            <a:spLocks noGrp="1"/>
          </p:cNvSpPr>
          <p:nvPr>
            <p:ph type="body" sz="half" idx="17"/>
          </p:nvPr>
        </p:nvSpPr>
        <p:spPr>
          <a:xfrm>
            <a:off x="6573663" y="3469163"/>
            <a:ext cx="2550335" cy="3183891"/>
          </a:xfrm>
        </p:spPr>
        <p:txBody>
          <a:bodyPr anchor="t">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cxnSp>
        <p:nvCxnSpPr>
          <p:cNvPr id="19" name="Straight Connector 18"/>
          <p:cNvCxnSpPr/>
          <p:nvPr/>
        </p:nvCxnSpPr>
        <p:spPr>
          <a:xfrm>
            <a:off x="3631419" y="2743883"/>
            <a:ext cx="0" cy="390917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47675" y="2743883"/>
            <a:ext cx="0" cy="390917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C754830-3680-4540-A999-1766475EFF60}" type="datetime1">
              <a:rPr lang="de-DE" smtClean="0"/>
              <a:t>18.09.2023</a:t>
            </a:fld>
            <a:endParaRPr lang="de-DE"/>
          </a:p>
        </p:txBody>
      </p:sp>
      <p:sp>
        <p:nvSpPr>
          <p:cNvPr id="8" name="Footer Placeholder 7"/>
          <p:cNvSpPr>
            <a:spLocks noGrp="1"/>
          </p:cNvSpPr>
          <p:nvPr>
            <p:ph type="ftr" sz="quarter" idx="11"/>
          </p:nvPr>
        </p:nvSpPr>
        <p:spPr/>
        <p:txBody>
          <a:bodyPr/>
          <a:lstStyle/>
          <a:p>
            <a:r>
              <a:rPr lang="de-DE"/>
              <a:t>Kulturamt Neuruppin</a:t>
            </a:r>
          </a:p>
        </p:txBody>
      </p:sp>
      <p:sp>
        <p:nvSpPr>
          <p:cNvPr id="9" name="Slide Number Placeholder 8"/>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276766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a:xfrm>
            <a:off x="955041" y="1032839"/>
            <a:ext cx="7080449" cy="771612"/>
          </a:xfrm>
        </p:spPr>
        <p:txBody>
          <a:bodyPr/>
          <a:lstStyle>
            <a:lvl1pPr>
              <a:defRPr sz="3527"/>
            </a:lvl1pPr>
          </a:lstStyle>
          <a:p>
            <a:r>
              <a:rPr lang="de-DE"/>
              <a:t>Mastertitelformat bearbeiten</a:t>
            </a:r>
            <a:endParaRPr lang="en-US" dirty="0"/>
          </a:p>
        </p:txBody>
      </p:sp>
      <p:sp>
        <p:nvSpPr>
          <p:cNvPr id="3" name="Text Placeholder 2"/>
          <p:cNvSpPr>
            <a:spLocks noGrp="1"/>
          </p:cNvSpPr>
          <p:nvPr>
            <p:ph type="body" idx="1"/>
          </p:nvPr>
        </p:nvSpPr>
        <p:spPr>
          <a:xfrm>
            <a:off x="955039" y="4617097"/>
            <a:ext cx="2550693" cy="715414"/>
          </a:xfrm>
        </p:spPr>
        <p:txBody>
          <a:bodyPr anchor="b">
            <a:noAutofit/>
          </a:bodyPr>
          <a:lstStyle>
            <a:lvl1pPr marL="0" indent="0">
              <a:buNone/>
              <a:defRPr sz="2205"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29" name="Picture Placeholder 2"/>
          <p:cNvSpPr>
            <a:spLocks noGrp="1" noChangeAspect="1"/>
          </p:cNvSpPr>
          <p:nvPr>
            <p:ph type="pic" idx="15"/>
          </p:nvPr>
        </p:nvSpPr>
        <p:spPr>
          <a:xfrm>
            <a:off x="1125693" y="2743882"/>
            <a:ext cx="2218774" cy="159542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de-DE"/>
              <a:t>Bild durch Klicken auf Symbol hinzufügen</a:t>
            </a:r>
            <a:endParaRPr lang="en-US" dirty="0"/>
          </a:p>
        </p:txBody>
      </p:sp>
      <p:sp>
        <p:nvSpPr>
          <p:cNvPr id="23" name="Text Placeholder 3"/>
          <p:cNvSpPr>
            <a:spLocks noGrp="1"/>
          </p:cNvSpPr>
          <p:nvPr>
            <p:ph type="body" sz="half" idx="18"/>
          </p:nvPr>
        </p:nvSpPr>
        <p:spPr>
          <a:xfrm>
            <a:off x="955037" y="5332512"/>
            <a:ext cx="2545420" cy="1308803"/>
          </a:xfrm>
        </p:spPr>
        <p:txBody>
          <a:bodyPr anchor="t">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5" name="Text Placeholder 4"/>
          <p:cNvSpPr>
            <a:spLocks noGrp="1"/>
          </p:cNvSpPr>
          <p:nvPr>
            <p:ph type="body" sz="quarter" idx="3"/>
          </p:nvPr>
        </p:nvSpPr>
        <p:spPr>
          <a:xfrm>
            <a:off x="3752433" y="4617096"/>
            <a:ext cx="2569254" cy="725281"/>
          </a:xfrm>
        </p:spPr>
        <p:txBody>
          <a:bodyPr anchor="b">
            <a:noAutofit/>
          </a:bodyPr>
          <a:lstStyle>
            <a:lvl1pPr marL="0" indent="0">
              <a:buNone/>
              <a:defRPr sz="2205"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30" name="Picture Placeholder 2"/>
          <p:cNvSpPr>
            <a:spLocks noGrp="1" noChangeAspect="1"/>
          </p:cNvSpPr>
          <p:nvPr>
            <p:ph type="pic" idx="16"/>
          </p:nvPr>
        </p:nvSpPr>
        <p:spPr>
          <a:xfrm>
            <a:off x="3913698" y="2743882"/>
            <a:ext cx="2232271" cy="159542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de-DE"/>
              <a:t>Bild durch Klicken auf Symbol hinzufügen</a:t>
            </a:r>
            <a:endParaRPr lang="en-US" dirty="0"/>
          </a:p>
        </p:txBody>
      </p:sp>
      <p:sp>
        <p:nvSpPr>
          <p:cNvPr id="24" name="Text Placeholder 3"/>
          <p:cNvSpPr>
            <a:spLocks noGrp="1"/>
          </p:cNvSpPr>
          <p:nvPr>
            <p:ph type="body" sz="half" idx="19"/>
          </p:nvPr>
        </p:nvSpPr>
        <p:spPr>
          <a:xfrm>
            <a:off x="3752432" y="5342379"/>
            <a:ext cx="2569255" cy="1298937"/>
          </a:xfrm>
        </p:spPr>
        <p:txBody>
          <a:bodyPr anchor="t">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14" name="Text Placeholder 4"/>
          <p:cNvSpPr>
            <a:spLocks noGrp="1"/>
          </p:cNvSpPr>
          <p:nvPr>
            <p:ph type="body" sz="quarter" idx="13"/>
          </p:nvPr>
        </p:nvSpPr>
        <p:spPr>
          <a:xfrm>
            <a:off x="6573662" y="4612983"/>
            <a:ext cx="2534631" cy="725281"/>
          </a:xfrm>
        </p:spPr>
        <p:txBody>
          <a:bodyPr anchor="b">
            <a:noAutofit/>
          </a:bodyPr>
          <a:lstStyle>
            <a:lvl1pPr marL="0" indent="0">
              <a:buNone/>
              <a:defRPr sz="2205"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31" name="Picture Placeholder 2"/>
          <p:cNvSpPr>
            <a:spLocks noGrp="1" noChangeAspect="1"/>
          </p:cNvSpPr>
          <p:nvPr>
            <p:ph type="pic" idx="17"/>
          </p:nvPr>
        </p:nvSpPr>
        <p:spPr>
          <a:xfrm>
            <a:off x="6729219" y="2743882"/>
            <a:ext cx="2225279" cy="159542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de-DE"/>
              <a:t>Bild durch Klicken auf Symbol hinzufügen</a:t>
            </a:r>
            <a:endParaRPr lang="en-US" dirty="0"/>
          </a:p>
        </p:txBody>
      </p:sp>
      <p:sp>
        <p:nvSpPr>
          <p:cNvPr id="27" name="Text Placeholder 3"/>
          <p:cNvSpPr>
            <a:spLocks noGrp="1"/>
          </p:cNvSpPr>
          <p:nvPr>
            <p:ph type="body" sz="half" idx="20"/>
          </p:nvPr>
        </p:nvSpPr>
        <p:spPr>
          <a:xfrm>
            <a:off x="6573662" y="5342380"/>
            <a:ext cx="2534631" cy="1310674"/>
          </a:xfrm>
        </p:spPr>
        <p:txBody>
          <a:bodyPr anchor="t">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cxnSp>
        <p:nvCxnSpPr>
          <p:cNvPr id="21" name="Straight Connector 20"/>
          <p:cNvCxnSpPr/>
          <p:nvPr/>
        </p:nvCxnSpPr>
        <p:spPr>
          <a:xfrm>
            <a:off x="3626446" y="2743883"/>
            <a:ext cx="0" cy="390917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447675" y="2743883"/>
            <a:ext cx="0" cy="390917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AAD7ED-0554-44BB-8596-C8A3F6D79DAF}" type="datetime1">
              <a:rPr lang="de-DE" smtClean="0"/>
              <a:t>18.09.2023</a:t>
            </a:fld>
            <a:endParaRPr lang="de-DE"/>
          </a:p>
        </p:txBody>
      </p:sp>
      <p:sp>
        <p:nvSpPr>
          <p:cNvPr id="8" name="Footer Placeholder 7"/>
          <p:cNvSpPr>
            <a:spLocks noGrp="1"/>
          </p:cNvSpPr>
          <p:nvPr>
            <p:ph type="ftr" sz="quarter" idx="11"/>
          </p:nvPr>
        </p:nvSpPr>
        <p:spPr/>
        <p:txBody>
          <a:bodyPr/>
          <a:lstStyle/>
          <a:p>
            <a:r>
              <a:rPr lang="de-DE"/>
              <a:t>Kulturamt Neuruppin</a:t>
            </a:r>
          </a:p>
        </p:txBody>
      </p:sp>
      <p:sp>
        <p:nvSpPr>
          <p:cNvPr id="9" name="Slide Number Placeholder 8"/>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2454313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955041" y="2743882"/>
            <a:ext cx="6991838" cy="3891833"/>
          </a:xfrm>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62AC32A-5547-4F4C-A2D6-A231AEFAB3B4}" type="datetime1">
              <a:rPr lang="de-DE" smtClean="0"/>
              <a:t>18.09.2023</a:t>
            </a:fld>
            <a:endParaRPr lang="de-DE"/>
          </a:p>
        </p:txBody>
      </p:sp>
      <p:sp>
        <p:nvSpPr>
          <p:cNvPr id="5" name="Footer Placeholder 4"/>
          <p:cNvSpPr>
            <a:spLocks noGrp="1"/>
          </p:cNvSpPr>
          <p:nvPr>
            <p:ph type="ftr" sz="quarter" idx="11"/>
          </p:nvPr>
        </p:nvSpPr>
        <p:spPr/>
        <p:txBody>
          <a:bodyPr/>
          <a:lstStyle>
            <a:lvl1pPr>
              <a:defRPr sz="992"/>
            </a:lvl1pPr>
          </a:lstStyle>
          <a:p>
            <a:r>
              <a:rPr lang="de-DE"/>
              <a:t>Kulturamt Neuruppin</a:t>
            </a:r>
          </a:p>
        </p:txBody>
      </p:sp>
      <p:sp>
        <p:nvSpPr>
          <p:cNvPr id="6" name="Slide Number Placeholder 5"/>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348376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pSp>
        <p:nvGrpSpPr>
          <p:cNvPr id="10" name="Group 9"/>
          <p:cNvGrpSpPr/>
          <p:nvPr/>
        </p:nvGrpSpPr>
        <p:grpSpPr>
          <a:xfrm>
            <a:off x="0" y="-2544"/>
            <a:ext cx="10079038" cy="7562219"/>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799790" y="1595931"/>
            <a:ext cx="1233948" cy="5039782"/>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934973" y="1595931"/>
            <a:ext cx="4888994" cy="5039782"/>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0B8F74-5079-41AA-B62D-4D71CEB1D9B2}" type="datetime1">
              <a:rPr lang="de-DE" smtClean="0"/>
              <a:t>18.09.2023</a:t>
            </a:fld>
            <a:endParaRPr lang="de-DE"/>
          </a:p>
        </p:txBody>
      </p:sp>
      <p:sp>
        <p:nvSpPr>
          <p:cNvPr id="5" name="Footer Placeholder 4"/>
          <p:cNvSpPr>
            <a:spLocks noGrp="1"/>
          </p:cNvSpPr>
          <p:nvPr>
            <p:ph type="ftr" sz="quarter" idx="11"/>
          </p:nvPr>
        </p:nvSpPr>
        <p:spPr/>
        <p:txBody>
          <a:bodyPr/>
          <a:lstStyle/>
          <a:p>
            <a:r>
              <a:rPr lang="de-DE"/>
              <a:t>Kulturamt Neuruppin</a:t>
            </a:r>
          </a:p>
        </p:txBody>
      </p:sp>
      <p:sp>
        <p:nvSpPr>
          <p:cNvPr id="13" name="Rectangle 12"/>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89418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892187C-D5AC-4FB3-AD8F-A299342E1436}" type="datetime1">
              <a:rPr lang="de-DE" smtClean="0"/>
              <a:t>18.09.2023</a:t>
            </a:fld>
            <a:endParaRPr lang="de-DE"/>
          </a:p>
        </p:txBody>
      </p:sp>
      <p:sp>
        <p:nvSpPr>
          <p:cNvPr id="5" name="Footer Placeholder 4"/>
          <p:cNvSpPr>
            <a:spLocks noGrp="1"/>
          </p:cNvSpPr>
          <p:nvPr>
            <p:ph type="ftr" sz="quarter" idx="11"/>
          </p:nvPr>
        </p:nvSpPr>
        <p:spPr/>
        <p:txBody>
          <a:bodyPr/>
          <a:lstStyle>
            <a:lvl1pPr>
              <a:defRPr sz="992"/>
            </a:lvl1pPr>
          </a:lstStyle>
          <a:p>
            <a:r>
              <a:rPr lang="de-DE"/>
              <a:t>Kulturamt Neuruppin</a:t>
            </a:r>
          </a:p>
        </p:txBody>
      </p:sp>
      <p:sp>
        <p:nvSpPr>
          <p:cNvPr id="6" name="Slide Number Placeholder 5"/>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209147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grpSp>
        <p:nvGrpSpPr>
          <p:cNvPr id="10" name="Group 9"/>
          <p:cNvGrpSpPr/>
          <p:nvPr/>
        </p:nvGrpSpPr>
        <p:grpSpPr>
          <a:xfrm>
            <a:off x="0" y="-2544"/>
            <a:ext cx="10079038" cy="7562219"/>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55041" y="2488573"/>
            <a:ext cx="3418942" cy="3329369"/>
          </a:xfrm>
        </p:spPr>
        <p:txBody>
          <a:bodyPr anchor="ctr"/>
          <a:lstStyle>
            <a:lvl1pPr algn="l">
              <a:defRPr sz="3527" b="0" cap="none"/>
            </a:lvl1pPr>
          </a:lstStyle>
          <a:p>
            <a:r>
              <a:rPr lang="de-DE"/>
              <a:t>Mastertitelformat bearbeiten</a:t>
            </a:r>
            <a:endParaRPr lang="en-US" dirty="0"/>
          </a:p>
        </p:txBody>
      </p:sp>
      <p:sp>
        <p:nvSpPr>
          <p:cNvPr id="3" name="Text Placeholder 2"/>
          <p:cNvSpPr>
            <a:spLocks noGrp="1"/>
          </p:cNvSpPr>
          <p:nvPr>
            <p:ph type="body" idx="1"/>
          </p:nvPr>
        </p:nvSpPr>
        <p:spPr>
          <a:xfrm>
            <a:off x="5642742" y="2488573"/>
            <a:ext cx="3367013" cy="3329369"/>
          </a:xfrm>
        </p:spPr>
        <p:txBody>
          <a:bodyPr anchor="ctr"/>
          <a:lstStyle>
            <a:lvl1pPr marL="0" indent="0" algn="l">
              <a:buNone/>
              <a:defRPr sz="2205" cap="all">
                <a:solidFill>
                  <a:schemeClr val="accent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2996E08-EE71-40DF-936A-E7B5D31B2225}" type="datetime1">
              <a:rPr lang="de-DE" smtClean="0"/>
              <a:t>18.09.2023</a:t>
            </a:fld>
            <a:endParaRPr lang="de-DE"/>
          </a:p>
        </p:txBody>
      </p:sp>
      <p:sp>
        <p:nvSpPr>
          <p:cNvPr id="5" name="Footer Placeholder 4"/>
          <p:cNvSpPr>
            <a:spLocks noGrp="1"/>
          </p:cNvSpPr>
          <p:nvPr>
            <p:ph type="ftr" sz="quarter" idx="11"/>
          </p:nvPr>
        </p:nvSpPr>
        <p:spPr/>
        <p:txBody>
          <a:bodyPr/>
          <a:lstStyle/>
          <a:p>
            <a:r>
              <a:rPr lang="de-DE"/>
              <a:t>Kulturamt Neuruppin</a:t>
            </a:r>
          </a:p>
        </p:txBody>
      </p:sp>
      <p:sp>
        <p:nvSpPr>
          <p:cNvPr id="13" name="Rectangle 12"/>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28370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de-DE"/>
              <a:t>Mastertitelformat bearbeiten</a:t>
            </a:r>
            <a:endParaRPr lang="en-US" dirty="0"/>
          </a:p>
        </p:txBody>
      </p:sp>
      <p:sp>
        <p:nvSpPr>
          <p:cNvPr id="3" name="Content Placeholder 2"/>
          <p:cNvSpPr>
            <a:spLocks noGrp="1"/>
          </p:cNvSpPr>
          <p:nvPr>
            <p:ph sz="half" idx="1"/>
          </p:nvPr>
        </p:nvSpPr>
        <p:spPr>
          <a:xfrm>
            <a:off x="955039" y="2743881"/>
            <a:ext cx="4008887" cy="38918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115112" y="2743881"/>
            <a:ext cx="4008888" cy="389183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525CA61-21D3-4EA2-A51C-5720B0DDDA23}" type="datetime1">
              <a:rPr lang="de-DE" smtClean="0"/>
              <a:t>18.09.2023</a:t>
            </a:fld>
            <a:endParaRPr lang="de-DE"/>
          </a:p>
        </p:txBody>
      </p:sp>
      <p:sp>
        <p:nvSpPr>
          <p:cNvPr id="6" name="Footer Placeholder 5"/>
          <p:cNvSpPr>
            <a:spLocks noGrp="1"/>
          </p:cNvSpPr>
          <p:nvPr>
            <p:ph type="ftr" sz="quarter" idx="11"/>
          </p:nvPr>
        </p:nvSpPr>
        <p:spPr/>
        <p:txBody>
          <a:bodyPr/>
          <a:lstStyle/>
          <a:p>
            <a:r>
              <a:rPr lang="de-DE"/>
              <a:t>Kulturamt Neuruppin</a:t>
            </a:r>
          </a:p>
        </p:txBody>
      </p:sp>
      <p:sp>
        <p:nvSpPr>
          <p:cNvPr id="7" name="Slide Number Placeholder 6"/>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397419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55040" y="2743882"/>
            <a:ext cx="4008886" cy="836977"/>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4" name="Content Placeholder 3"/>
          <p:cNvSpPr>
            <a:spLocks noGrp="1"/>
          </p:cNvSpPr>
          <p:nvPr>
            <p:ph sz="half" idx="2"/>
          </p:nvPr>
        </p:nvSpPr>
        <p:spPr>
          <a:xfrm>
            <a:off x="955041" y="3580859"/>
            <a:ext cx="4008884" cy="305485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115113" y="2743882"/>
            <a:ext cx="4008887" cy="836977"/>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6" name="Content Placeholder 5"/>
          <p:cNvSpPr>
            <a:spLocks noGrp="1"/>
          </p:cNvSpPr>
          <p:nvPr>
            <p:ph sz="quarter" idx="4"/>
          </p:nvPr>
        </p:nvSpPr>
        <p:spPr>
          <a:xfrm>
            <a:off x="5115113" y="3580859"/>
            <a:ext cx="4008886" cy="305485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7F478B6-ED20-4A4D-8071-7BA3EEB18933}" type="datetime1">
              <a:rPr lang="de-DE" smtClean="0"/>
              <a:t>18.09.2023</a:t>
            </a:fld>
            <a:endParaRPr lang="de-DE"/>
          </a:p>
        </p:txBody>
      </p:sp>
      <p:sp>
        <p:nvSpPr>
          <p:cNvPr id="8" name="Footer Placeholder 7"/>
          <p:cNvSpPr>
            <a:spLocks noGrp="1"/>
          </p:cNvSpPr>
          <p:nvPr>
            <p:ph type="ftr" sz="quarter" idx="11"/>
          </p:nvPr>
        </p:nvSpPr>
        <p:spPr/>
        <p:txBody>
          <a:bodyPr/>
          <a:lstStyle/>
          <a:p>
            <a:r>
              <a:rPr lang="de-DE"/>
              <a:t>Kulturamt Neuruppin</a:t>
            </a:r>
          </a:p>
        </p:txBody>
      </p:sp>
      <p:sp>
        <p:nvSpPr>
          <p:cNvPr id="9" name="Slide Number Placeholder 8"/>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95245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de-DE"/>
              <a:t>Mastertitelformat bearbeiten</a:t>
            </a:r>
            <a:endParaRPr lang="en-US" dirty="0"/>
          </a:p>
        </p:txBody>
      </p:sp>
      <p:sp>
        <p:nvSpPr>
          <p:cNvPr id="3" name="Date Placeholder 2"/>
          <p:cNvSpPr>
            <a:spLocks noGrp="1"/>
          </p:cNvSpPr>
          <p:nvPr>
            <p:ph type="dt" sz="half" idx="10"/>
          </p:nvPr>
        </p:nvSpPr>
        <p:spPr/>
        <p:txBody>
          <a:bodyPr/>
          <a:lstStyle/>
          <a:p>
            <a:fld id="{27D5D660-BA98-4A7D-B1F1-8E51DF0A551F}" type="datetime1">
              <a:rPr lang="de-DE" smtClean="0"/>
              <a:t>18.09.2023</a:t>
            </a:fld>
            <a:endParaRPr lang="de-DE"/>
          </a:p>
        </p:txBody>
      </p:sp>
      <p:sp>
        <p:nvSpPr>
          <p:cNvPr id="4" name="Footer Placeholder 3"/>
          <p:cNvSpPr>
            <a:spLocks noGrp="1"/>
          </p:cNvSpPr>
          <p:nvPr>
            <p:ph type="ftr" sz="quarter" idx="11"/>
          </p:nvPr>
        </p:nvSpPr>
        <p:spPr/>
        <p:txBody>
          <a:bodyPr/>
          <a:lstStyle/>
          <a:p>
            <a:r>
              <a:rPr lang="de-DE"/>
              <a:t>Kulturamt Neuruppin</a:t>
            </a:r>
          </a:p>
        </p:txBody>
      </p:sp>
      <p:sp>
        <p:nvSpPr>
          <p:cNvPr id="5" name="Slide Number Placeholder 4"/>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196434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F97BB-5346-41C0-8B2A-6E0EA8647C60}" type="datetime1">
              <a:rPr lang="de-DE" smtClean="0"/>
              <a:t>18.09.2023</a:t>
            </a:fld>
            <a:endParaRPr lang="de-DE"/>
          </a:p>
        </p:txBody>
      </p:sp>
      <p:sp>
        <p:nvSpPr>
          <p:cNvPr id="3" name="Footer Placeholder 2"/>
          <p:cNvSpPr>
            <a:spLocks noGrp="1"/>
          </p:cNvSpPr>
          <p:nvPr>
            <p:ph type="ftr" sz="quarter" idx="11"/>
          </p:nvPr>
        </p:nvSpPr>
        <p:spPr/>
        <p:txBody>
          <a:bodyPr/>
          <a:lstStyle/>
          <a:p>
            <a:r>
              <a:rPr lang="de-DE"/>
              <a:t>Kulturamt Neuruppin</a:t>
            </a:r>
          </a:p>
        </p:txBody>
      </p:sp>
      <p:sp>
        <p:nvSpPr>
          <p:cNvPr id="7" name="Rectangle 6"/>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322412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11" name="Group 10"/>
          <p:cNvGrpSpPr/>
          <p:nvPr/>
        </p:nvGrpSpPr>
        <p:grpSpPr>
          <a:xfrm>
            <a:off x="0" y="-2544"/>
            <a:ext cx="10079038" cy="7562219"/>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55040" y="1650647"/>
            <a:ext cx="2989970" cy="1595931"/>
          </a:xfrm>
        </p:spPr>
        <p:txBody>
          <a:bodyPr anchor="b"/>
          <a:lstStyle>
            <a:lvl1pPr algn="l">
              <a:defRPr sz="2646" b="0"/>
            </a:lvl1pPr>
          </a:lstStyle>
          <a:p>
            <a:r>
              <a:rPr lang="de-DE"/>
              <a:t>Mastertitelformat bearbeiten</a:t>
            </a:r>
            <a:endParaRPr lang="en-US" dirty="0"/>
          </a:p>
        </p:txBody>
      </p:sp>
      <p:sp>
        <p:nvSpPr>
          <p:cNvPr id="3" name="Content Placeholder 2"/>
          <p:cNvSpPr>
            <a:spLocks noGrp="1"/>
          </p:cNvSpPr>
          <p:nvPr>
            <p:ph idx="1"/>
          </p:nvPr>
        </p:nvSpPr>
        <p:spPr>
          <a:xfrm>
            <a:off x="5036132" y="1601532"/>
            <a:ext cx="4004334" cy="503978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55041" y="3402674"/>
            <a:ext cx="2989971" cy="3224726"/>
          </a:xfrm>
        </p:spPr>
        <p:txBody>
          <a:bodyPr/>
          <a:lstStyle>
            <a:lvl1pPr marL="0" indent="0">
              <a:buNone/>
              <a:defRPr sz="1543">
                <a:solidFill>
                  <a:schemeClr val="accent1"/>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5" name="Date Placeholder 4"/>
          <p:cNvSpPr>
            <a:spLocks noGrp="1"/>
          </p:cNvSpPr>
          <p:nvPr>
            <p:ph type="dt" sz="half" idx="10"/>
          </p:nvPr>
        </p:nvSpPr>
        <p:spPr/>
        <p:txBody>
          <a:bodyPr/>
          <a:lstStyle/>
          <a:p>
            <a:fld id="{44DED219-B088-4B72-8B9B-B23242012A55}" type="datetime1">
              <a:rPr lang="de-DE" smtClean="0"/>
              <a:t>18.09.2023</a:t>
            </a:fld>
            <a:endParaRPr lang="de-DE"/>
          </a:p>
        </p:txBody>
      </p:sp>
      <p:sp>
        <p:nvSpPr>
          <p:cNvPr id="6" name="Footer Placeholder 5"/>
          <p:cNvSpPr>
            <a:spLocks noGrp="1"/>
          </p:cNvSpPr>
          <p:nvPr>
            <p:ph type="ftr" sz="quarter" idx="11"/>
          </p:nvPr>
        </p:nvSpPr>
        <p:spPr/>
        <p:txBody>
          <a:bodyPr/>
          <a:lstStyle/>
          <a:p>
            <a:r>
              <a:rPr lang="de-DE"/>
              <a:t>Kulturamt Neuruppin</a:t>
            </a:r>
          </a:p>
        </p:txBody>
      </p:sp>
      <p:sp>
        <p:nvSpPr>
          <p:cNvPr id="14" name="Rectangle 13"/>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57552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11" name="Group 10"/>
          <p:cNvGrpSpPr/>
          <p:nvPr/>
        </p:nvGrpSpPr>
        <p:grpSpPr>
          <a:xfrm>
            <a:off x="0" y="-2544"/>
            <a:ext cx="10079038" cy="7562219"/>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55042" y="1501562"/>
            <a:ext cx="3292538" cy="1735934"/>
          </a:xfrm>
        </p:spPr>
        <p:txBody>
          <a:bodyPr anchor="b">
            <a:normAutofit/>
          </a:bodyPr>
          <a:lstStyle>
            <a:lvl1pPr algn="l">
              <a:defRPr sz="2646" b="0"/>
            </a:lvl1pPr>
          </a:lstStyle>
          <a:p>
            <a:r>
              <a:rPr lang="de-DE"/>
              <a:t>Mastertitelformat bearbeiten</a:t>
            </a:r>
            <a:endParaRPr lang="en-US" dirty="0"/>
          </a:p>
        </p:txBody>
      </p:sp>
      <p:sp>
        <p:nvSpPr>
          <p:cNvPr id="3" name="Picture Placeholder 2"/>
          <p:cNvSpPr>
            <a:spLocks noGrp="1" noChangeAspect="1"/>
          </p:cNvSpPr>
          <p:nvPr>
            <p:ph type="pic" idx="1"/>
          </p:nvPr>
        </p:nvSpPr>
        <p:spPr>
          <a:xfrm>
            <a:off x="5205859" y="1455938"/>
            <a:ext cx="3076512" cy="4647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de-DE"/>
              <a:t>Bild durch Klicken auf Symbol hinzufügen</a:t>
            </a:r>
            <a:endParaRPr lang="en-US" dirty="0"/>
          </a:p>
        </p:txBody>
      </p:sp>
      <p:sp>
        <p:nvSpPr>
          <p:cNvPr id="4" name="Text Placeholder 3"/>
          <p:cNvSpPr>
            <a:spLocks noGrp="1"/>
          </p:cNvSpPr>
          <p:nvPr>
            <p:ph type="body" sz="half" idx="2"/>
          </p:nvPr>
        </p:nvSpPr>
        <p:spPr>
          <a:xfrm>
            <a:off x="938672" y="3404568"/>
            <a:ext cx="3308907" cy="2699169"/>
          </a:xfrm>
        </p:spPr>
        <p:txBody>
          <a:bodyPr>
            <a:normAutofit/>
          </a:bodyPr>
          <a:lstStyle>
            <a:lvl1pPr marL="0" indent="0">
              <a:buNone/>
              <a:defRPr sz="1543">
                <a:solidFill>
                  <a:schemeClr val="accent1"/>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de-DE"/>
              <a:t>Mastertextformat bearbeiten</a:t>
            </a:r>
          </a:p>
        </p:txBody>
      </p:sp>
      <p:sp>
        <p:nvSpPr>
          <p:cNvPr id="5" name="Date Placeholder 4"/>
          <p:cNvSpPr>
            <a:spLocks noGrp="1"/>
          </p:cNvSpPr>
          <p:nvPr>
            <p:ph type="dt" sz="half" idx="10"/>
          </p:nvPr>
        </p:nvSpPr>
        <p:spPr/>
        <p:txBody>
          <a:bodyPr/>
          <a:lstStyle/>
          <a:p>
            <a:fld id="{99D49268-6C9E-46CC-881F-E885E718EBD7}" type="datetime1">
              <a:rPr lang="de-DE" smtClean="0"/>
              <a:t>18.09.2023</a:t>
            </a:fld>
            <a:endParaRPr lang="de-DE"/>
          </a:p>
        </p:txBody>
      </p:sp>
      <p:sp>
        <p:nvSpPr>
          <p:cNvPr id="6" name="Footer Placeholder 5"/>
          <p:cNvSpPr>
            <a:spLocks noGrp="1"/>
          </p:cNvSpPr>
          <p:nvPr>
            <p:ph type="ftr" sz="quarter" idx="11"/>
          </p:nvPr>
        </p:nvSpPr>
        <p:spPr/>
        <p:txBody>
          <a:bodyPr/>
          <a:lstStyle/>
          <a:p>
            <a:r>
              <a:rPr lang="de-DE"/>
              <a:t>Kulturamt Neuruppin</a:t>
            </a:r>
          </a:p>
        </p:txBody>
      </p:sp>
      <p:sp>
        <p:nvSpPr>
          <p:cNvPr id="14" name="Rectangle 13"/>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7F3D78-50E7-4E95-8E49-CFDF562D3363}" type="slidenum">
              <a:rPr lang="de-DE" smtClean="0"/>
              <a:t>‹Nr.›</a:t>
            </a:fld>
            <a:endParaRPr lang="de-DE"/>
          </a:p>
        </p:txBody>
      </p:sp>
    </p:spTree>
    <p:extLst>
      <p:ext uri="{BB962C8B-B14F-4D97-AF65-F5344CB8AC3E}">
        <p14:creationId xmlns:p14="http://schemas.microsoft.com/office/powerpoint/2010/main" val="21903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544"/>
            <a:ext cx="10079038" cy="7562219"/>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951869" y="1020308"/>
            <a:ext cx="6995009" cy="784142"/>
          </a:xfrm>
          <a:prstGeom prst="rect">
            <a:avLst/>
          </a:prstGeom>
        </p:spPr>
        <p:txBody>
          <a:bodyPr vert="horz" lIns="91440" tIns="45720" rIns="91440" bIns="45720" rtlCol="0" anchor="ctr">
            <a:noAutofit/>
          </a:bodyPr>
          <a:lstStyle/>
          <a:p>
            <a:r>
              <a:rPr lang="de-DE"/>
              <a:t>Mastertitelformat bearbeiten</a:t>
            </a:r>
            <a:endParaRPr lang="en-US" dirty="0"/>
          </a:p>
        </p:txBody>
      </p:sp>
      <p:sp>
        <p:nvSpPr>
          <p:cNvPr id="3" name="Text Placeholder 2"/>
          <p:cNvSpPr>
            <a:spLocks noGrp="1"/>
          </p:cNvSpPr>
          <p:nvPr>
            <p:ph type="body" idx="1"/>
          </p:nvPr>
        </p:nvSpPr>
        <p:spPr>
          <a:xfrm>
            <a:off x="955041" y="2743882"/>
            <a:ext cx="6991838" cy="389183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3"/>
          </p:nvPr>
        </p:nvSpPr>
        <p:spPr>
          <a:xfrm>
            <a:off x="651260" y="7016782"/>
            <a:ext cx="4254486" cy="252055"/>
          </a:xfrm>
          <a:prstGeom prst="rect">
            <a:avLst/>
          </a:prstGeom>
        </p:spPr>
        <p:txBody>
          <a:bodyPr vert="horz" lIns="91440" tIns="45720" rIns="91440" bIns="45720" rtlCol="0" anchor="b"/>
          <a:lstStyle>
            <a:lvl1pPr algn="l">
              <a:defRPr sz="1102" b="1" i="0">
                <a:solidFill>
                  <a:schemeClr val="accent1"/>
                </a:solidFill>
              </a:defRPr>
            </a:lvl1pPr>
          </a:lstStyle>
          <a:p>
            <a:r>
              <a:rPr lang="de-DE"/>
              <a:t>Kulturamt Neuruppin</a:t>
            </a:r>
          </a:p>
        </p:txBody>
      </p:sp>
      <p:sp>
        <p:nvSpPr>
          <p:cNvPr id="4" name="Date Placeholder 3"/>
          <p:cNvSpPr>
            <a:spLocks noGrp="1"/>
          </p:cNvSpPr>
          <p:nvPr>
            <p:ph type="dt" sz="half" idx="2"/>
          </p:nvPr>
        </p:nvSpPr>
        <p:spPr>
          <a:xfrm>
            <a:off x="8348983" y="7023338"/>
            <a:ext cx="1091895" cy="252054"/>
          </a:xfrm>
          <a:prstGeom prst="rect">
            <a:avLst/>
          </a:prstGeom>
        </p:spPr>
        <p:txBody>
          <a:bodyPr vert="horz" lIns="91440" tIns="45720" rIns="91440" bIns="45720" rtlCol="0" anchor="b"/>
          <a:lstStyle>
            <a:lvl1pPr algn="r">
              <a:defRPr sz="992" b="1" i="0">
                <a:solidFill>
                  <a:schemeClr val="accent1"/>
                </a:solidFill>
              </a:defRPr>
            </a:lvl1pPr>
          </a:lstStyle>
          <a:p>
            <a:fld id="{1948B092-73A1-4FE8-BF2A-8CF1957EFEB1}" type="datetime1">
              <a:rPr lang="de-DE" smtClean="0"/>
              <a:t>18.09.2023</a:t>
            </a:fld>
            <a:endParaRPr lang="de-DE"/>
          </a:p>
        </p:txBody>
      </p:sp>
      <p:sp>
        <p:nvSpPr>
          <p:cNvPr id="17" name="Rectangle 16"/>
          <p:cNvSpPr/>
          <p:nvPr/>
        </p:nvSpPr>
        <p:spPr>
          <a:xfrm>
            <a:off x="8537690" y="0"/>
            <a:ext cx="755928"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8560600" y="325988"/>
            <a:ext cx="693114" cy="846233"/>
          </a:xfrm>
          <a:prstGeom prst="rect">
            <a:avLst/>
          </a:prstGeom>
        </p:spPr>
        <p:txBody>
          <a:bodyPr vert="horz" lIns="91440" tIns="45720" rIns="91440" bIns="45720" rtlCol="0" anchor="b"/>
          <a:lstStyle>
            <a:lvl1pPr algn="ctr">
              <a:defRPr sz="3086" b="0" i="0">
                <a:solidFill>
                  <a:schemeClr val="bg1"/>
                </a:solidFill>
              </a:defRPr>
            </a:lvl1pPr>
          </a:lstStyle>
          <a:p>
            <a:fld id="{7D7F3D78-50E7-4E95-8E49-CFDF562D3363}" type="slidenum">
              <a:rPr lang="de-DE" smtClean="0"/>
              <a:t>‹Nr.›</a:t>
            </a:fld>
            <a:endParaRPr lang="de-DE"/>
          </a:p>
        </p:txBody>
      </p:sp>
    </p:spTree>
    <p:extLst>
      <p:ext uri="{BB962C8B-B14F-4D97-AF65-F5344CB8AC3E}">
        <p14:creationId xmlns:p14="http://schemas.microsoft.com/office/powerpoint/2010/main" val="9784349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l" defTabSz="503972" rtl="0" eaLnBrk="1" latinLnBrk="0" hangingPunct="1">
        <a:spcBef>
          <a:spcPct val="0"/>
        </a:spcBef>
        <a:buNone/>
        <a:defRPr sz="3527"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b="0" i="0" kern="1200">
          <a:solidFill>
            <a:schemeClr val="tx1">
              <a:lumMod val="75000"/>
              <a:lumOff val="25000"/>
            </a:schemeClr>
          </a:solidFill>
          <a:latin typeface="+mn-lt"/>
          <a:ea typeface="+mn-ea"/>
          <a:cs typeface="+mn-cs"/>
        </a:defRPr>
      </a:lvl1pPr>
      <a:lvl2pPr marL="755957" indent="-312462" algn="l" defTabSz="503972" rtl="0" eaLnBrk="1" latinLnBrk="0" hangingPunct="1">
        <a:spcBef>
          <a:spcPts val="1102"/>
        </a:spcBef>
        <a:spcAft>
          <a:spcPts val="0"/>
        </a:spcAft>
        <a:buClr>
          <a:schemeClr val="accent1"/>
        </a:buClr>
        <a:buSzPct val="80000"/>
        <a:buFont typeface="Wingdings 3" charset="2"/>
        <a:buChar char=""/>
        <a:defRPr sz="1764" b="0" i="0" kern="1200">
          <a:solidFill>
            <a:schemeClr val="tx1">
              <a:lumMod val="75000"/>
              <a:lumOff val="25000"/>
            </a:schemeClr>
          </a:solidFill>
          <a:latin typeface="+mn-lt"/>
          <a:ea typeface="+mn-ea"/>
          <a:cs typeface="+mn-cs"/>
        </a:defRPr>
      </a:lvl2pPr>
      <a:lvl3pPr marL="1058340" indent="-251986" algn="l" defTabSz="503972" rtl="0" eaLnBrk="1" latinLnBrk="0" hangingPunct="1">
        <a:spcBef>
          <a:spcPts val="1102"/>
        </a:spcBef>
        <a:spcAft>
          <a:spcPts val="0"/>
        </a:spcAft>
        <a:buClr>
          <a:schemeClr val="accent1"/>
        </a:buClr>
        <a:buSzPct val="80000"/>
        <a:buFont typeface="Wingdings 3" charset="2"/>
        <a:buChar char=""/>
        <a:defRPr sz="1543" b="0" i="0" kern="1200">
          <a:solidFill>
            <a:schemeClr val="tx1">
              <a:lumMod val="75000"/>
              <a:lumOff val="25000"/>
            </a:schemeClr>
          </a:solidFill>
          <a:latin typeface="+mn-lt"/>
          <a:ea typeface="+mn-ea"/>
          <a:cs typeface="+mn-cs"/>
        </a:defRPr>
      </a:lvl3pPr>
      <a:lvl4pPr marL="1360723" indent="-251986" algn="l" defTabSz="503972" rtl="0" eaLnBrk="1" latinLnBrk="0" hangingPunct="1">
        <a:spcBef>
          <a:spcPts val="1102"/>
        </a:spcBef>
        <a:spcAft>
          <a:spcPts val="0"/>
        </a:spcAft>
        <a:buClr>
          <a:schemeClr val="accent1"/>
        </a:buClr>
        <a:buSzPct val="80000"/>
        <a:buFont typeface="Wingdings 3" charset="2"/>
        <a:buChar char=""/>
        <a:defRPr sz="1323" b="0" i="0" kern="1200">
          <a:solidFill>
            <a:schemeClr val="tx1">
              <a:lumMod val="75000"/>
              <a:lumOff val="25000"/>
            </a:schemeClr>
          </a:solidFill>
          <a:latin typeface="+mn-lt"/>
          <a:ea typeface="+mn-ea"/>
          <a:cs typeface="+mn-cs"/>
        </a:defRPr>
      </a:lvl4pPr>
      <a:lvl5pPr marL="1663106" indent="-251986" algn="l" defTabSz="503972" rtl="0" eaLnBrk="1" latinLnBrk="0" hangingPunct="1">
        <a:spcBef>
          <a:spcPts val="1102"/>
        </a:spcBef>
        <a:spcAft>
          <a:spcPts val="0"/>
        </a:spcAft>
        <a:buClr>
          <a:schemeClr val="accent1"/>
        </a:buClr>
        <a:buSzPct val="80000"/>
        <a:buFont typeface="Wingdings 3" charset="2"/>
        <a:buChar char=""/>
        <a:defRPr sz="1323" b="0" i="0" kern="1200">
          <a:solidFill>
            <a:schemeClr val="tx1">
              <a:lumMod val="75000"/>
              <a:lumOff val="25000"/>
            </a:schemeClr>
          </a:solidFill>
          <a:latin typeface="+mn-lt"/>
          <a:ea typeface="+mn-ea"/>
          <a:cs typeface="+mn-cs"/>
        </a:defRPr>
      </a:lvl5pPr>
      <a:lvl6pPr marL="2000234" indent="-251986" algn="l" defTabSz="503972" rtl="0" eaLnBrk="1" latinLnBrk="0" hangingPunct="1">
        <a:spcBef>
          <a:spcPts val="1102"/>
        </a:spcBef>
        <a:spcAft>
          <a:spcPts val="0"/>
        </a:spcAft>
        <a:buClr>
          <a:schemeClr val="accent1"/>
        </a:buClr>
        <a:buSzPct val="80000"/>
        <a:buFont typeface="Wingdings 3" charset="2"/>
        <a:buChar char=""/>
        <a:defRPr sz="1323" b="0" i="0" kern="1200">
          <a:solidFill>
            <a:schemeClr val="tx1">
              <a:lumMod val="75000"/>
              <a:lumOff val="25000"/>
            </a:schemeClr>
          </a:solidFill>
          <a:latin typeface="+mn-lt"/>
          <a:ea typeface="+mn-ea"/>
          <a:cs typeface="+mn-cs"/>
        </a:defRPr>
      </a:lvl6pPr>
      <a:lvl7pPr marL="2283745" indent="-251986" algn="l" defTabSz="503972" rtl="0" eaLnBrk="1" latinLnBrk="0" hangingPunct="1">
        <a:spcBef>
          <a:spcPts val="1102"/>
        </a:spcBef>
        <a:spcAft>
          <a:spcPts val="0"/>
        </a:spcAft>
        <a:buClr>
          <a:schemeClr val="accent1"/>
        </a:buClr>
        <a:buSzPct val="80000"/>
        <a:buFont typeface="Wingdings 3" charset="2"/>
        <a:buChar char=""/>
        <a:defRPr sz="1323" b="0" i="0" kern="1200">
          <a:solidFill>
            <a:schemeClr val="tx1">
              <a:lumMod val="75000"/>
              <a:lumOff val="25000"/>
            </a:schemeClr>
          </a:solidFill>
          <a:latin typeface="+mn-lt"/>
          <a:ea typeface="+mn-ea"/>
          <a:cs typeface="+mn-cs"/>
        </a:defRPr>
      </a:lvl7pPr>
      <a:lvl8pPr marL="2490096" indent="-251986" algn="l" defTabSz="503972" rtl="0" eaLnBrk="1" latinLnBrk="0" hangingPunct="1">
        <a:spcBef>
          <a:spcPts val="1102"/>
        </a:spcBef>
        <a:spcAft>
          <a:spcPts val="0"/>
        </a:spcAft>
        <a:buClr>
          <a:schemeClr val="accent1"/>
        </a:buClr>
        <a:buSzPct val="80000"/>
        <a:buFont typeface="Wingdings 3" charset="2"/>
        <a:buChar char=""/>
        <a:defRPr sz="1323" b="0" i="0" kern="1200">
          <a:solidFill>
            <a:schemeClr val="tx1">
              <a:lumMod val="75000"/>
              <a:lumOff val="25000"/>
            </a:schemeClr>
          </a:solidFill>
          <a:latin typeface="+mn-lt"/>
          <a:ea typeface="+mn-ea"/>
          <a:cs typeface="+mn-cs"/>
        </a:defRPr>
      </a:lvl8pPr>
      <a:lvl9pPr marL="2740538" indent="-251986" algn="l" defTabSz="503972" rtl="0" eaLnBrk="1" latinLnBrk="0" hangingPunct="1">
        <a:spcBef>
          <a:spcPts val="1102"/>
        </a:spcBef>
        <a:spcAft>
          <a:spcPts val="0"/>
        </a:spcAft>
        <a:buClr>
          <a:schemeClr val="accent1"/>
        </a:buClr>
        <a:buSzPct val="80000"/>
        <a:buFont typeface="Wingdings 3" charset="2"/>
        <a:buChar char=""/>
        <a:defRPr sz="1323" b="0" i="0"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18683-FB76-41F3-AC61-74DDF92473CD}"/>
              </a:ext>
            </a:extLst>
          </p:cNvPr>
          <p:cNvSpPr>
            <a:spLocks noGrp="1"/>
          </p:cNvSpPr>
          <p:nvPr>
            <p:ph type="ctrTitle"/>
          </p:nvPr>
        </p:nvSpPr>
        <p:spPr>
          <a:xfrm>
            <a:off x="955041" y="2450031"/>
            <a:ext cx="8279394" cy="2816148"/>
          </a:xfrm>
        </p:spPr>
        <p:txBody>
          <a:bodyPr>
            <a:normAutofit/>
          </a:bodyPr>
          <a:lstStyle/>
          <a:p>
            <a:r>
              <a:rPr lang="de-DE" sz="4400" b="1" dirty="0"/>
              <a:t>Kommunale Kulturförderung </a:t>
            </a:r>
            <a:br>
              <a:rPr lang="de-DE" sz="4400" b="1" dirty="0"/>
            </a:br>
            <a:r>
              <a:rPr lang="de-DE" sz="4400" dirty="0"/>
              <a:t>der Fontanestadt Neuruppin</a:t>
            </a:r>
          </a:p>
        </p:txBody>
      </p:sp>
      <p:sp>
        <p:nvSpPr>
          <p:cNvPr id="3" name="Untertitel 2">
            <a:extLst>
              <a:ext uri="{FF2B5EF4-FFF2-40B4-BE49-F238E27FC236}">
                <a16:creationId xmlns:a16="http://schemas.microsoft.com/office/drawing/2014/main" id="{1C69D9FC-E91C-473A-B979-B109B0CD1F03}"/>
              </a:ext>
            </a:extLst>
          </p:cNvPr>
          <p:cNvSpPr>
            <a:spLocks noGrp="1"/>
          </p:cNvSpPr>
          <p:nvPr>
            <p:ph type="subTitle" idx="1"/>
          </p:nvPr>
        </p:nvSpPr>
        <p:spPr>
          <a:xfrm>
            <a:off x="955041" y="5266177"/>
            <a:ext cx="7847315" cy="949556"/>
          </a:xfrm>
        </p:spPr>
        <p:txBody>
          <a:bodyPr>
            <a:normAutofit/>
          </a:bodyPr>
          <a:lstStyle/>
          <a:p>
            <a:r>
              <a:rPr lang="de-DE" sz="2800" dirty="0"/>
              <a:t>Der </a:t>
            </a:r>
            <a:r>
              <a:rPr lang="de-DE" sz="2800" dirty="0" err="1"/>
              <a:t>antrag</a:t>
            </a:r>
            <a:endParaRPr lang="de-DE" sz="2800" dirty="0"/>
          </a:p>
        </p:txBody>
      </p:sp>
      <p:pic>
        <p:nvPicPr>
          <p:cNvPr id="5" name="Grafik 4">
            <a:extLst>
              <a:ext uri="{FF2B5EF4-FFF2-40B4-BE49-F238E27FC236}">
                <a16:creationId xmlns:a16="http://schemas.microsoft.com/office/drawing/2014/main" id="{BDE7F809-9EF0-4EAC-A509-FD166FFF1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34" y="699902"/>
            <a:ext cx="2203826" cy="536045"/>
          </a:xfrm>
          <a:prstGeom prst="rect">
            <a:avLst/>
          </a:prstGeom>
        </p:spPr>
      </p:pic>
      <p:sp>
        <p:nvSpPr>
          <p:cNvPr id="4" name="Fußzeilenplatzhalter 3">
            <a:extLst>
              <a:ext uri="{FF2B5EF4-FFF2-40B4-BE49-F238E27FC236}">
                <a16:creationId xmlns:a16="http://schemas.microsoft.com/office/drawing/2014/main" id="{6C318D40-996A-47E3-A1DB-B448E26D9D3F}"/>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404774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Noch ein Hinweis</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3" cy="5039783"/>
          </a:xfrm>
          <a:ln>
            <a:solidFill>
              <a:schemeClr val="tx1">
                <a:lumMod val="65000"/>
                <a:lumOff val="35000"/>
              </a:schemeClr>
            </a:solidFill>
          </a:ln>
        </p:spPr>
        <p:txBody>
          <a:bodyPr>
            <a:normAutofit/>
          </a:bodyPr>
          <a:lstStyle/>
          <a:p>
            <a:r>
              <a:rPr lang="de-DE" sz="2000" dirty="0"/>
              <a:t>Projekte mit Gesamtausgaben bis zu 1.000 € </a:t>
            </a:r>
          </a:p>
          <a:p>
            <a:pPr lvl="1"/>
            <a:r>
              <a:rPr lang="de-DE" sz="1780" dirty="0"/>
              <a:t>können </a:t>
            </a:r>
            <a:r>
              <a:rPr lang="de-DE" sz="1780" u="sng" dirty="0"/>
              <a:t>ohne</a:t>
            </a:r>
            <a:r>
              <a:rPr lang="de-DE" sz="1780" dirty="0"/>
              <a:t> Eigenmittel und/oder Drittmittel gefördert werden</a:t>
            </a:r>
          </a:p>
          <a:p>
            <a:pPr lvl="1"/>
            <a:r>
              <a:rPr lang="de-DE" sz="1780" dirty="0"/>
              <a:t>Vollfinanzierung</a:t>
            </a:r>
          </a:p>
          <a:p>
            <a:pPr lvl="1"/>
            <a:r>
              <a:rPr lang="de-DE" sz="1780" dirty="0"/>
              <a:t>100%-</a:t>
            </a:r>
            <a:r>
              <a:rPr lang="de-DE" sz="1780" dirty="0" err="1"/>
              <a:t>ige</a:t>
            </a:r>
            <a:r>
              <a:rPr lang="de-DE" sz="1780" dirty="0"/>
              <a:t> Bezuschussung möglich</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Kleine Projekte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C32F3B23-358B-437A-B4DE-E27A48E42747}"/>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63236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Die Grundlage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3" y="1601532"/>
            <a:ext cx="4682532" cy="5039783"/>
          </a:xfrm>
          <a:ln>
            <a:solidFill>
              <a:schemeClr val="tx1">
                <a:lumMod val="65000"/>
                <a:lumOff val="35000"/>
              </a:schemeClr>
            </a:solidFill>
          </a:ln>
        </p:spPr>
        <p:txBody>
          <a:bodyPr>
            <a:normAutofit fontScale="85000" lnSpcReduction="20000"/>
          </a:bodyPr>
          <a:lstStyle/>
          <a:p>
            <a:pPr marL="443495" lvl="1" indent="0">
              <a:buNone/>
            </a:pPr>
            <a:endParaRPr lang="de-DE" sz="1780" dirty="0"/>
          </a:p>
          <a:p>
            <a:r>
              <a:rPr lang="de-DE" sz="2400" dirty="0"/>
              <a:t>Förderhöhe (aktuell)</a:t>
            </a:r>
          </a:p>
          <a:p>
            <a:pPr lvl="1"/>
            <a:r>
              <a:rPr lang="de-DE" sz="2100" dirty="0"/>
              <a:t>Mittel für Projektförderung 2023: 18.000 €</a:t>
            </a:r>
          </a:p>
          <a:p>
            <a:pPr lvl="1"/>
            <a:r>
              <a:rPr lang="de-DE" sz="2100" dirty="0"/>
              <a:t>Höchstfördersumme pro Antrag: 9.000 €</a:t>
            </a:r>
          </a:p>
          <a:p>
            <a:pPr lvl="1"/>
            <a:r>
              <a:rPr lang="de-DE" sz="2100" dirty="0"/>
              <a:t>Üblicherweise übersteigt die Gesamtsumme aller Anträge die Gesamtheit der zur Verfügung stehenden Mittel</a:t>
            </a:r>
          </a:p>
          <a:p>
            <a:pPr lvl="1"/>
            <a:r>
              <a:rPr lang="de-DE" sz="2100" dirty="0"/>
              <a:t>„Die Höhe der Fördermittelsumme wird (…) neben den zur Verfügung stehenden Haushaltsmitteln und dem maximalen Fördersatz von </a:t>
            </a:r>
            <a:r>
              <a:rPr lang="de-DE" sz="2100" u="sng" dirty="0"/>
              <a:t>der Bedeutsamkeit des Projekts </a:t>
            </a:r>
            <a:r>
              <a:rPr lang="de-DE" sz="2100" dirty="0"/>
              <a:t>abhängig gemacht (…).“ </a:t>
            </a:r>
          </a:p>
          <a:p>
            <a:pPr marL="443495" lvl="1" indent="0">
              <a:spcBef>
                <a:spcPts val="0"/>
              </a:spcBef>
              <a:buNone/>
              <a:tabLst>
                <a:tab pos="712788" algn="l"/>
              </a:tabLst>
            </a:pPr>
            <a:r>
              <a:rPr lang="de-DE" sz="1800" dirty="0"/>
              <a:t>	</a:t>
            </a:r>
            <a:r>
              <a:rPr lang="de-DE" sz="1400" dirty="0"/>
              <a:t>(RL 6.2.5)</a:t>
            </a:r>
            <a:endParaRPr lang="de-DE" sz="1780" dirty="0"/>
          </a:p>
          <a:p>
            <a:pPr lvl="1"/>
            <a:endParaRPr lang="de-DE" sz="1780" dirty="0"/>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Die Kulturförderrichtlinie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5316DE47-D2FD-460C-AFF6-C04CC2922936}"/>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5667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solidFill>
                  <a:schemeClr val="bg2">
                    <a:lumMod val="75000"/>
                  </a:schemeClr>
                </a:solidFill>
              </a:rPr>
              <a:t>Die Grundlage: Die Kulturförderrichtlinie</a:t>
            </a:r>
          </a:p>
          <a:p>
            <a:r>
              <a:rPr lang="de-DE" sz="2000" b="1" dirty="0"/>
              <a:t>Was wird gefördert?</a:t>
            </a:r>
          </a:p>
          <a:p>
            <a:r>
              <a:rPr lang="de-DE" sz="2000" dirty="0">
                <a:solidFill>
                  <a:schemeClr val="bg2">
                    <a:lumMod val="75000"/>
                  </a:schemeClr>
                </a:solidFill>
              </a:rPr>
              <a:t>Wer wird gefördert?</a:t>
            </a:r>
          </a:p>
          <a:p>
            <a:r>
              <a:rPr lang="de-DE" sz="2000" dirty="0">
                <a:solidFill>
                  <a:schemeClr val="bg2">
                    <a:lumMod val="75000"/>
                  </a:schemeClr>
                </a:solidFill>
              </a:rPr>
              <a:t>Die Planung eines geförderten Projekts</a:t>
            </a:r>
          </a:p>
          <a:p>
            <a:r>
              <a:rPr lang="de-DE" sz="2000" dirty="0">
                <a:solidFill>
                  <a:schemeClr val="bg2">
                    <a:lumMod val="75000"/>
                  </a:schemeClr>
                </a:solidFill>
              </a:rPr>
              <a:t>Das Antragsformular</a:t>
            </a:r>
          </a:p>
          <a:p>
            <a:r>
              <a:rPr lang="de-DE" sz="2000" dirty="0">
                <a:solidFill>
                  <a:schemeClr val="bg2">
                    <a:lumMod val="75000"/>
                  </a:schemeClr>
                </a:solidFill>
              </a:rPr>
              <a:t>Der Finanzierungsplan</a:t>
            </a:r>
          </a:p>
          <a:p>
            <a:r>
              <a:rPr lang="de-DE" sz="2000" dirty="0">
                <a:solidFill>
                  <a:schemeClr val="bg2">
                    <a:lumMod val="75000"/>
                  </a:schemeClr>
                </a:solidFill>
              </a:rPr>
              <a:t>Noch ein paar Hinweise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C28AB817-F2A9-4344-838A-5F34B6357190}"/>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6700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a:xfrm>
            <a:off x="955040" y="1650647"/>
            <a:ext cx="2989970" cy="1595931"/>
          </a:xfrm>
        </p:spPr>
        <p:txBody>
          <a:bodyPr/>
          <a:lstStyle/>
          <a:p>
            <a:r>
              <a:rPr lang="de-DE" sz="3200" dirty="0"/>
              <a:t>Was wird gefördert?</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t>Kulturelle Veranstaltungen</a:t>
            </a:r>
          </a:p>
          <a:p>
            <a:pPr lvl="1">
              <a:spcBef>
                <a:spcPts val="600"/>
              </a:spcBef>
            </a:pPr>
            <a:r>
              <a:rPr lang="de-DE" sz="1800" dirty="0"/>
              <a:t>Bildende Kunst, Literatur, Musik, Tanz, Film, Theater …</a:t>
            </a:r>
          </a:p>
          <a:p>
            <a:pPr lvl="1">
              <a:spcBef>
                <a:spcPts val="600"/>
              </a:spcBef>
            </a:pPr>
            <a:r>
              <a:rPr lang="de-DE" sz="1800" dirty="0"/>
              <a:t>Veranstaltungen, Workshops, Kurse …</a:t>
            </a:r>
          </a:p>
          <a:p>
            <a:pPr>
              <a:spcBef>
                <a:spcPts val="1200"/>
              </a:spcBef>
            </a:pPr>
            <a:r>
              <a:rPr lang="de-DE" sz="2000" dirty="0"/>
              <a:t>Kulturelle Bildung und Vermittlung</a:t>
            </a:r>
          </a:p>
          <a:p>
            <a:pPr>
              <a:spcBef>
                <a:spcPts val="1200"/>
              </a:spcBef>
            </a:pPr>
            <a:r>
              <a:rPr lang="de-DE" sz="2000" dirty="0"/>
              <a:t>Kulturelles Erbe</a:t>
            </a:r>
          </a:p>
          <a:p>
            <a:pPr lvl="1">
              <a:spcBef>
                <a:spcPts val="600"/>
              </a:spcBef>
            </a:pPr>
            <a:r>
              <a:rPr lang="de-DE" sz="1800" dirty="0"/>
              <a:t>Geschichte und bedeutende Persönlichkeiten Neuruppins</a:t>
            </a:r>
          </a:p>
          <a:p>
            <a:pPr lvl="1">
              <a:spcBef>
                <a:spcPts val="600"/>
              </a:spcBef>
            </a:pPr>
            <a:r>
              <a:rPr lang="de-DE" sz="1800" dirty="0"/>
              <a:t>Leben in der Fontanestadt</a:t>
            </a:r>
          </a:p>
          <a:p>
            <a:pPr lvl="1">
              <a:spcBef>
                <a:spcPts val="600"/>
              </a:spcBef>
            </a:pPr>
            <a:r>
              <a:rPr lang="de-DE" sz="1800" dirty="0"/>
              <a:t>Baukultur </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Kulturelle Angebote im Stadtgebiet Neuruppins</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0E134330-6564-48C7-8A07-A57307BC01A8}"/>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95137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a:xfrm>
            <a:off x="955040" y="1650647"/>
            <a:ext cx="2989970" cy="1595931"/>
          </a:xfrm>
        </p:spPr>
        <p:txBody>
          <a:bodyPr/>
          <a:lstStyle/>
          <a:p>
            <a:r>
              <a:rPr lang="de-DE" sz="3200" dirty="0"/>
              <a:t>Was wird gefördert?</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1" cy="5039783"/>
          </a:xfrm>
          <a:ln>
            <a:solidFill>
              <a:schemeClr val="tx1">
                <a:lumMod val="65000"/>
                <a:lumOff val="35000"/>
              </a:schemeClr>
            </a:solidFill>
          </a:ln>
        </p:spPr>
        <p:txBody>
          <a:bodyPr>
            <a:normAutofit lnSpcReduction="10000"/>
          </a:bodyPr>
          <a:lstStyle/>
          <a:p>
            <a:r>
              <a:rPr lang="de-DE" sz="1800" dirty="0"/>
              <a:t>Innovationsgrad hinsichtlich des Konzepts</a:t>
            </a:r>
          </a:p>
          <a:p>
            <a:r>
              <a:rPr lang="de-DE" sz="1800" dirty="0"/>
              <a:t>Professionalität in der Projektplanung</a:t>
            </a:r>
          </a:p>
          <a:p>
            <a:r>
              <a:rPr lang="de-DE" sz="1800" dirty="0"/>
              <a:t>zeitgemäße Vermittlungsangebote</a:t>
            </a:r>
          </a:p>
          <a:p>
            <a:r>
              <a:rPr lang="de-DE" sz="1800" dirty="0"/>
              <a:t>kulturelle Teilhabe</a:t>
            </a:r>
          </a:p>
          <a:p>
            <a:r>
              <a:rPr lang="de-DE" sz="1800" dirty="0"/>
              <a:t>Einsatz digitaler Medien</a:t>
            </a:r>
          </a:p>
          <a:p>
            <a:r>
              <a:rPr lang="de-DE" sz="1800" dirty="0"/>
              <a:t>Erschließung neuer Zielgruppen</a:t>
            </a:r>
          </a:p>
          <a:p>
            <a:r>
              <a:rPr lang="de-DE" sz="1800" dirty="0"/>
              <a:t>Erfüllung von Nachhaltigkeitszielen</a:t>
            </a:r>
          </a:p>
          <a:p>
            <a:r>
              <a:rPr lang="de-DE" sz="1800" dirty="0"/>
              <a:t>Diversität</a:t>
            </a:r>
          </a:p>
          <a:p>
            <a:r>
              <a:rPr lang="de-DE" sz="1800" dirty="0"/>
              <a:t>Überregionale Ausstrahlung</a:t>
            </a:r>
          </a:p>
          <a:p>
            <a:r>
              <a:rPr lang="de-DE" sz="1800" dirty="0"/>
              <a:t>Alleinstellungsmerkmal</a:t>
            </a:r>
          </a:p>
          <a:p>
            <a:r>
              <a:rPr lang="de-DE" sz="1800" dirty="0"/>
              <a:t>Förderanträge/Zusagen Dritter und Kooperationszusagen</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Kriterien zur Beurteilung von Anträgen</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053D8D49-ACF7-4E26-A022-A888554B12A5}"/>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49295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a:xfrm>
            <a:off x="955040" y="1650647"/>
            <a:ext cx="2989970" cy="1595931"/>
          </a:xfrm>
        </p:spPr>
        <p:txBody>
          <a:bodyPr/>
          <a:lstStyle/>
          <a:p>
            <a:r>
              <a:rPr lang="de-DE" sz="3200" dirty="0"/>
              <a:t>Was wird </a:t>
            </a:r>
            <a:r>
              <a:rPr lang="de-DE" sz="3200" b="1" dirty="0"/>
              <a:t>NICHT</a:t>
            </a:r>
            <a:r>
              <a:rPr lang="de-DE" sz="3200" dirty="0"/>
              <a:t> gefördert?</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1" cy="5039783"/>
          </a:xfrm>
          <a:ln>
            <a:solidFill>
              <a:schemeClr val="tx1">
                <a:lumMod val="65000"/>
                <a:lumOff val="35000"/>
              </a:schemeClr>
            </a:solidFill>
          </a:ln>
        </p:spPr>
        <p:txBody>
          <a:bodyPr>
            <a:normAutofit/>
          </a:bodyPr>
          <a:lstStyle/>
          <a:p>
            <a:r>
              <a:rPr lang="de-DE" sz="2000" dirty="0"/>
              <a:t>Projekte, die </a:t>
            </a:r>
          </a:p>
          <a:p>
            <a:pPr lvl="1">
              <a:spcBef>
                <a:spcPts val="600"/>
              </a:spcBef>
            </a:pPr>
            <a:r>
              <a:rPr lang="de-DE" sz="1800" dirty="0"/>
              <a:t>parteipolitischen oder religiösen Zwecken oder </a:t>
            </a:r>
          </a:p>
          <a:p>
            <a:pPr lvl="1">
              <a:spcBef>
                <a:spcPts val="600"/>
              </a:spcBef>
            </a:pPr>
            <a:r>
              <a:rPr lang="de-DE" sz="1800" dirty="0"/>
              <a:t>der Gewinnerzielung dienen,</a:t>
            </a:r>
          </a:p>
          <a:p>
            <a:pPr lvl="1">
              <a:spcBef>
                <a:spcPts val="600"/>
              </a:spcBef>
            </a:pPr>
            <a:r>
              <a:rPr lang="de-DE" sz="1800" dirty="0"/>
              <a:t>die nicht für die Öffentlichkeit angeboten werden,</a:t>
            </a:r>
          </a:p>
          <a:p>
            <a:pPr lvl="1">
              <a:spcBef>
                <a:spcPts val="600"/>
              </a:spcBef>
            </a:pPr>
            <a:r>
              <a:rPr lang="de-DE" sz="1800" dirty="0"/>
              <a:t>die nur bestimmten Gruppe zugänglich sind, </a:t>
            </a:r>
          </a:p>
          <a:p>
            <a:pPr lvl="1">
              <a:spcBef>
                <a:spcPts val="600"/>
              </a:spcBef>
            </a:pPr>
            <a:r>
              <a:rPr lang="de-DE" sz="1800" dirty="0"/>
              <a:t>die die Erstellung von gewerblichen Publikationen beinhalten</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endParaRPr lang="de-DE" sz="2000"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C433FD4E-8C3A-45D3-A671-9DE570626405}"/>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67627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a:xfrm>
            <a:off x="955040" y="1650647"/>
            <a:ext cx="2989970" cy="1595931"/>
          </a:xfrm>
        </p:spPr>
        <p:txBody>
          <a:bodyPr/>
          <a:lstStyle/>
          <a:p>
            <a:r>
              <a:rPr lang="de-DE" sz="3200" dirty="0"/>
              <a:t>Was wird </a:t>
            </a:r>
            <a:r>
              <a:rPr lang="de-DE" sz="3200" b="1" dirty="0"/>
              <a:t>NICHT</a:t>
            </a:r>
            <a:r>
              <a:rPr lang="de-DE" sz="3200" dirty="0"/>
              <a:t> gefördert?</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1" cy="5039783"/>
          </a:xfrm>
          <a:ln>
            <a:solidFill>
              <a:schemeClr val="tx1">
                <a:lumMod val="65000"/>
                <a:lumOff val="35000"/>
              </a:schemeClr>
            </a:solidFill>
          </a:ln>
        </p:spPr>
        <p:txBody>
          <a:bodyPr>
            <a:normAutofit/>
          </a:bodyPr>
          <a:lstStyle/>
          <a:p>
            <a:r>
              <a:rPr lang="de-DE" sz="2000" dirty="0"/>
              <a:t>Projekte, die kulturelle Beiträge zu Veranstaltungen darstellen, welcher nicht in erster Linie kultureller Art sind </a:t>
            </a:r>
          </a:p>
          <a:p>
            <a:pPr lvl="1"/>
            <a:r>
              <a:rPr lang="de-DE" sz="1780" dirty="0"/>
              <a:t>Festumzüge, Märkte, Feste …</a:t>
            </a:r>
          </a:p>
          <a:p>
            <a:r>
              <a:rPr lang="de-DE" sz="2000" dirty="0"/>
              <a:t>Tanzsport</a:t>
            </a:r>
          </a:p>
          <a:p>
            <a:r>
              <a:rPr lang="de-DE" sz="2000" dirty="0"/>
              <a:t>Bau- und Sanierungsvorhaben</a:t>
            </a:r>
          </a:p>
          <a:p>
            <a:r>
              <a:rPr lang="de-DE" sz="2000" dirty="0"/>
              <a:t>Unterhaltungskosten</a:t>
            </a:r>
          </a:p>
          <a:p>
            <a:endParaRPr lang="de-DE" sz="2000" dirty="0"/>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endParaRPr lang="de-DE" sz="2000"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9317A569-2DCE-462F-BDCF-5E7F2B346FDF}"/>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384566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solidFill>
                  <a:schemeClr val="bg2">
                    <a:lumMod val="75000"/>
                  </a:schemeClr>
                </a:solidFill>
              </a:rPr>
              <a:t>Die Grundlage: Die Kulturförderrichtlinie</a:t>
            </a:r>
          </a:p>
          <a:p>
            <a:r>
              <a:rPr lang="de-DE" sz="2000" dirty="0">
                <a:solidFill>
                  <a:schemeClr val="bg2">
                    <a:lumMod val="75000"/>
                  </a:schemeClr>
                </a:solidFill>
              </a:rPr>
              <a:t>Was wird gefördert?</a:t>
            </a:r>
          </a:p>
          <a:p>
            <a:r>
              <a:rPr lang="de-DE" sz="2000" b="1" dirty="0">
                <a:solidFill>
                  <a:schemeClr val="tx1"/>
                </a:solidFill>
              </a:rPr>
              <a:t>Wer wird gefördert?</a:t>
            </a:r>
          </a:p>
          <a:p>
            <a:r>
              <a:rPr lang="de-DE" sz="2000" dirty="0">
                <a:solidFill>
                  <a:schemeClr val="bg2">
                    <a:lumMod val="75000"/>
                  </a:schemeClr>
                </a:solidFill>
              </a:rPr>
              <a:t>Die Planung eines geförderten Projekts</a:t>
            </a:r>
            <a:endParaRPr lang="de-DE" sz="2000" b="1" dirty="0">
              <a:solidFill>
                <a:schemeClr val="tx1"/>
              </a:solidFill>
            </a:endParaRPr>
          </a:p>
          <a:p>
            <a:r>
              <a:rPr lang="de-DE" sz="2000" dirty="0">
                <a:solidFill>
                  <a:schemeClr val="bg2">
                    <a:lumMod val="75000"/>
                  </a:schemeClr>
                </a:solidFill>
              </a:rPr>
              <a:t>Das Antragsformular</a:t>
            </a:r>
          </a:p>
          <a:p>
            <a:r>
              <a:rPr lang="de-DE" sz="2000" dirty="0">
                <a:solidFill>
                  <a:schemeClr val="bg2">
                    <a:lumMod val="75000"/>
                  </a:schemeClr>
                </a:solidFill>
              </a:rPr>
              <a:t>Der Finanzierungsplan</a:t>
            </a:r>
          </a:p>
          <a:p>
            <a:r>
              <a:rPr lang="de-DE" sz="2000" dirty="0">
                <a:solidFill>
                  <a:schemeClr val="bg2">
                    <a:lumMod val="75000"/>
                  </a:schemeClr>
                </a:solidFill>
              </a:rPr>
              <a:t>Noch ein paar Hinweise</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lstStyle/>
          <a:p>
            <a:endParaRPr lang="de-DE"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CD55B604-E534-4EDC-A4E0-7C2D07FFD018}"/>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94626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a:xfrm>
            <a:off x="955040" y="1650647"/>
            <a:ext cx="2989970" cy="1595931"/>
          </a:xfrm>
        </p:spPr>
        <p:txBody>
          <a:bodyPr/>
          <a:lstStyle/>
          <a:p>
            <a:r>
              <a:rPr lang="de-DE" sz="3200" dirty="0"/>
              <a:t>Wer wird gefördert?</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1" cy="5039783"/>
          </a:xfrm>
          <a:ln>
            <a:solidFill>
              <a:schemeClr val="tx1">
                <a:lumMod val="65000"/>
                <a:lumOff val="35000"/>
              </a:schemeClr>
            </a:solidFill>
          </a:ln>
        </p:spPr>
        <p:txBody>
          <a:bodyPr>
            <a:normAutofit/>
          </a:bodyPr>
          <a:lstStyle/>
          <a:p>
            <a:r>
              <a:rPr lang="de-DE" sz="2000" dirty="0"/>
              <a:t>Antragsberechtigt sind</a:t>
            </a:r>
          </a:p>
          <a:p>
            <a:pPr lvl="1"/>
            <a:r>
              <a:rPr lang="de-DE" sz="1780" dirty="0"/>
              <a:t>juristische Personen des öffentlichen Rechts,</a:t>
            </a:r>
          </a:p>
          <a:p>
            <a:pPr lvl="1"/>
            <a:r>
              <a:rPr lang="de-DE" sz="1780" dirty="0"/>
              <a:t>gemeinnützige juristische Personen des privaten Rechts,</a:t>
            </a:r>
          </a:p>
          <a:p>
            <a:pPr lvl="1"/>
            <a:r>
              <a:rPr lang="de-DE" sz="1780" dirty="0"/>
              <a:t>natürliche Personen,</a:t>
            </a:r>
          </a:p>
          <a:p>
            <a:pPr marL="0" indent="0">
              <a:buNone/>
            </a:pPr>
            <a:r>
              <a:rPr lang="de-DE" sz="2000" dirty="0"/>
              <a:t>die ihr Angebot im Stadtgebiet der Fontanestadt Neuruppin anbieten.</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endParaRPr lang="de-DE" sz="2000"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41670E35-B81A-4E77-BF74-5E863A5444B6}"/>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87924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solidFill>
                  <a:schemeClr val="bg2">
                    <a:lumMod val="75000"/>
                  </a:schemeClr>
                </a:solidFill>
              </a:rPr>
              <a:t>Die Grundlage: Die Kulturförderrichtlinie</a:t>
            </a:r>
          </a:p>
          <a:p>
            <a:r>
              <a:rPr lang="de-DE" sz="2000" dirty="0">
                <a:solidFill>
                  <a:schemeClr val="bg2">
                    <a:lumMod val="75000"/>
                  </a:schemeClr>
                </a:solidFill>
              </a:rPr>
              <a:t>Was wird gefördert?</a:t>
            </a:r>
          </a:p>
          <a:p>
            <a:r>
              <a:rPr lang="de-DE" sz="2000" dirty="0">
                <a:solidFill>
                  <a:schemeClr val="bg2">
                    <a:lumMod val="75000"/>
                  </a:schemeClr>
                </a:solidFill>
              </a:rPr>
              <a:t>Wer wird gefördert?</a:t>
            </a:r>
          </a:p>
          <a:p>
            <a:r>
              <a:rPr lang="de-DE" sz="2000" b="1" dirty="0">
                <a:solidFill>
                  <a:schemeClr val="tx1"/>
                </a:solidFill>
              </a:rPr>
              <a:t>Die Planung eines geförderten Projekts</a:t>
            </a:r>
          </a:p>
          <a:p>
            <a:r>
              <a:rPr lang="de-DE" sz="2000" dirty="0">
                <a:solidFill>
                  <a:schemeClr val="bg2">
                    <a:lumMod val="75000"/>
                  </a:schemeClr>
                </a:solidFill>
              </a:rPr>
              <a:t>Das Antragsformular</a:t>
            </a:r>
          </a:p>
          <a:p>
            <a:r>
              <a:rPr lang="de-DE" sz="2000" dirty="0">
                <a:solidFill>
                  <a:schemeClr val="bg2">
                    <a:lumMod val="75000"/>
                  </a:schemeClr>
                </a:solidFill>
              </a:rPr>
              <a:t>Der Finanzierungsplan</a:t>
            </a:r>
            <a:endParaRPr lang="de-DE" sz="2000" b="1" dirty="0">
              <a:solidFill>
                <a:schemeClr val="tx1"/>
              </a:solidFill>
            </a:endParaRPr>
          </a:p>
          <a:p>
            <a:r>
              <a:rPr lang="de-DE" sz="2000" dirty="0">
                <a:solidFill>
                  <a:schemeClr val="bg2">
                    <a:lumMod val="75000"/>
                  </a:schemeClr>
                </a:solidFill>
              </a:rPr>
              <a:t>Noch ein paar Hinweise</a:t>
            </a:r>
            <a:endParaRPr lang="de-DE" sz="2000" b="1" dirty="0">
              <a:solidFill>
                <a:schemeClr val="tx1"/>
              </a:solidFill>
            </a:endParaRP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lstStyle/>
          <a:p>
            <a:endParaRPr lang="de-DE"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F1D80D35-F8CB-4283-BB36-0088AA7F9336}"/>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03283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Vorneweg</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pPr marL="0" lvl="1" indent="0">
              <a:lnSpc>
                <a:spcPct val="117000"/>
              </a:lnSpc>
              <a:buNone/>
              <a:tabLst>
                <a:tab pos="622300" algn="l"/>
              </a:tabLst>
            </a:pPr>
            <a:r>
              <a:rPr lang="de-DE" sz="2400" dirty="0"/>
              <a:t>Mittels der </a:t>
            </a:r>
            <a:r>
              <a:rPr lang="de-DE" sz="2800" b="1" dirty="0"/>
              <a:t>Kulturförderung</a:t>
            </a:r>
            <a:r>
              <a:rPr lang="de-DE" sz="2400" dirty="0"/>
              <a:t> sollen kulturelle Aktivitäten </a:t>
            </a:r>
            <a:r>
              <a:rPr lang="de-DE" sz="2800" b="1" dirty="0"/>
              <a:t>ermöglicht</a:t>
            </a:r>
            <a:r>
              <a:rPr lang="de-DE" sz="2400" dirty="0"/>
              <a:t> werden, unsere Stadt </a:t>
            </a:r>
            <a:r>
              <a:rPr lang="de-DE" sz="2800" b="1" dirty="0"/>
              <a:t>bereichert</a:t>
            </a:r>
            <a:r>
              <a:rPr lang="de-DE" sz="2400" dirty="0"/>
              <a:t> werden und </a:t>
            </a:r>
            <a:r>
              <a:rPr lang="de-DE" sz="2400" dirty="0" err="1"/>
              <a:t>Kulturakteur:innen</a:t>
            </a:r>
            <a:r>
              <a:rPr lang="de-DE" sz="2400" dirty="0"/>
              <a:t> </a:t>
            </a:r>
            <a:r>
              <a:rPr lang="de-DE" sz="2800" b="1" dirty="0"/>
              <a:t>unterstützt</a:t>
            </a:r>
            <a:r>
              <a:rPr lang="de-DE" sz="2400" dirty="0"/>
              <a:t> werden.</a:t>
            </a:r>
          </a:p>
          <a:p>
            <a:pPr marL="0" lvl="1" indent="0">
              <a:buNone/>
              <a:tabLst>
                <a:tab pos="622300" algn="l"/>
              </a:tabLst>
            </a:pPr>
            <a:endParaRPr lang="de-DE" sz="2800" dirty="0"/>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Grundsätzliches</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21DC6235-18CA-4B5E-97AE-361E2D4D8DBE}"/>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620170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2400" dirty="0"/>
              <a:t>Die Planung eines geförderten Projekts</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3" cy="5039783"/>
          </a:xfrm>
          <a:ln>
            <a:solidFill>
              <a:schemeClr val="tx1">
                <a:lumMod val="65000"/>
                <a:lumOff val="35000"/>
              </a:schemeClr>
            </a:solidFill>
          </a:ln>
        </p:spPr>
        <p:txBody>
          <a:bodyPr>
            <a:normAutofit fontScale="92500" lnSpcReduction="20000"/>
          </a:bodyPr>
          <a:lstStyle/>
          <a:p>
            <a:r>
              <a:rPr lang="de-DE" sz="2000" dirty="0"/>
              <a:t>Grobe Projektskizze erstellen: Wer macht was mit </a:t>
            </a:r>
            <a:r>
              <a:rPr lang="de-DE" sz="2000"/>
              <a:t>wem zu </a:t>
            </a:r>
            <a:r>
              <a:rPr lang="de-DE" sz="2000" dirty="0"/>
              <a:t>welchem Zweck?</a:t>
            </a:r>
          </a:p>
          <a:p>
            <a:r>
              <a:rPr lang="de-DE" sz="2000" dirty="0"/>
              <a:t>Finanzplan erstellen: Welche Kosten werden für welchen Projektbaustein kalkuliert?</a:t>
            </a:r>
          </a:p>
          <a:p>
            <a:pPr lvl="1">
              <a:spcBef>
                <a:spcPts val="600"/>
              </a:spcBef>
            </a:pPr>
            <a:r>
              <a:rPr lang="de-DE" sz="1780" dirty="0"/>
              <a:t>Einzelpositionen beachten</a:t>
            </a:r>
          </a:p>
          <a:p>
            <a:pPr lvl="1">
              <a:spcBef>
                <a:spcPts val="600"/>
              </a:spcBef>
            </a:pPr>
            <a:r>
              <a:rPr lang="de-DE" sz="1780" dirty="0"/>
              <a:t>Ausgaben müssen realistisch und nachvollziehbar sein</a:t>
            </a:r>
          </a:p>
          <a:p>
            <a:pPr lvl="1">
              <a:spcBef>
                <a:spcPts val="600"/>
              </a:spcBef>
            </a:pPr>
            <a:r>
              <a:rPr lang="de-DE" sz="1780" dirty="0"/>
              <a:t>Einnahmen und Ausgaben müssen ausgewogen sein</a:t>
            </a:r>
          </a:p>
          <a:p>
            <a:r>
              <a:rPr lang="de-DE" sz="2000" dirty="0"/>
              <a:t>Weitere Mittelgeber finden</a:t>
            </a:r>
          </a:p>
          <a:p>
            <a:pPr lvl="1">
              <a:spcBef>
                <a:spcPts val="600"/>
              </a:spcBef>
            </a:pPr>
            <a:r>
              <a:rPr lang="de-DE" sz="1780" dirty="0"/>
              <a:t>Ausnahme: Mikro-Projekte mit einem Gesamtvolumen von unter 1.000 €</a:t>
            </a:r>
            <a:endParaRPr lang="de-DE" sz="2000" dirty="0"/>
          </a:p>
          <a:p>
            <a:r>
              <a:rPr lang="de-DE" sz="2000" dirty="0"/>
              <a:t>Kooperationspartner finden</a:t>
            </a:r>
          </a:p>
          <a:p>
            <a:r>
              <a:rPr lang="de-DE" sz="2000" dirty="0"/>
              <a:t>Konzept erstellen unter Beachtung der Kriterien (s. o.)</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7" name="Textplatzhalter 6">
            <a:extLst>
              <a:ext uri="{FF2B5EF4-FFF2-40B4-BE49-F238E27FC236}">
                <a16:creationId xmlns:a16="http://schemas.microsoft.com/office/drawing/2014/main" id="{36EDA132-B4EB-4E32-8A85-0A5B0DEA03BA}"/>
              </a:ext>
            </a:extLst>
          </p:cNvPr>
          <p:cNvSpPr>
            <a:spLocks noGrp="1"/>
          </p:cNvSpPr>
          <p:nvPr>
            <p:ph type="body" sz="half" idx="2"/>
          </p:nvPr>
        </p:nvSpPr>
        <p:spPr/>
        <p:txBody>
          <a:bodyPr/>
          <a:lstStyle/>
          <a:p>
            <a:r>
              <a:rPr lang="de-DE" dirty="0"/>
              <a:t>Zusammenfassung</a:t>
            </a:r>
          </a:p>
        </p:txBody>
      </p:sp>
      <p:sp>
        <p:nvSpPr>
          <p:cNvPr id="4" name="Fußzeilenplatzhalter 3">
            <a:extLst>
              <a:ext uri="{FF2B5EF4-FFF2-40B4-BE49-F238E27FC236}">
                <a16:creationId xmlns:a16="http://schemas.microsoft.com/office/drawing/2014/main" id="{0D475361-1142-4718-9250-AEF5241B28D0}"/>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402183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solidFill>
                  <a:schemeClr val="bg2">
                    <a:lumMod val="75000"/>
                  </a:schemeClr>
                </a:solidFill>
              </a:rPr>
              <a:t>Die Grundlage: Die Kulturförderrichtlinie</a:t>
            </a:r>
          </a:p>
          <a:p>
            <a:r>
              <a:rPr lang="de-DE" sz="2000" dirty="0">
                <a:solidFill>
                  <a:schemeClr val="bg2">
                    <a:lumMod val="75000"/>
                  </a:schemeClr>
                </a:solidFill>
              </a:rPr>
              <a:t>Was wird gefördert?</a:t>
            </a:r>
          </a:p>
          <a:p>
            <a:r>
              <a:rPr lang="de-DE" sz="2000" dirty="0">
                <a:solidFill>
                  <a:schemeClr val="bg2">
                    <a:lumMod val="75000"/>
                  </a:schemeClr>
                </a:solidFill>
              </a:rPr>
              <a:t>Wer wird gefördert?</a:t>
            </a:r>
          </a:p>
          <a:p>
            <a:r>
              <a:rPr lang="de-DE" sz="2000" dirty="0">
                <a:solidFill>
                  <a:schemeClr val="bg2">
                    <a:lumMod val="75000"/>
                  </a:schemeClr>
                </a:solidFill>
              </a:rPr>
              <a:t>Die Planung eines geförderten Projekts</a:t>
            </a:r>
          </a:p>
          <a:p>
            <a:r>
              <a:rPr lang="de-DE" sz="2000" b="1" dirty="0">
                <a:solidFill>
                  <a:schemeClr val="tx1"/>
                </a:solidFill>
              </a:rPr>
              <a:t>Das Antragsformular</a:t>
            </a:r>
          </a:p>
          <a:p>
            <a:r>
              <a:rPr lang="de-DE" sz="2000" dirty="0">
                <a:solidFill>
                  <a:schemeClr val="bg2">
                    <a:lumMod val="75000"/>
                  </a:schemeClr>
                </a:solidFill>
              </a:rPr>
              <a:t>Der Finanzierungsplan</a:t>
            </a:r>
          </a:p>
          <a:p>
            <a:r>
              <a:rPr lang="de-DE" sz="2000" dirty="0">
                <a:solidFill>
                  <a:schemeClr val="bg2">
                    <a:lumMod val="75000"/>
                  </a:schemeClr>
                </a:solidFill>
              </a:rPr>
              <a:t>Noch ein paar Hinweise</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lstStyle/>
          <a:p>
            <a:endParaRPr lang="de-DE"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249DC6A0-7A5A-4C8D-9D63-062A18489318}"/>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52291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B138-BE7F-466B-8AC8-ECE8587A824E}"/>
              </a:ext>
            </a:extLst>
          </p:cNvPr>
          <p:cNvSpPr>
            <a:spLocks noGrp="1"/>
          </p:cNvSpPr>
          <p:nvPr>
            <p:ph type="title"/>
          </p:nvPr>
        </p:nvSpPr>
        <p:spPr/>
        <p:txBody>
          <a:bodyPr/>
          <a:lstStyle/>
          <a:p>
            <a:r>
              <a:rPr lang="de-DE" sz="2400" dirty="0"/>
              <a:t>Das Antragsformular</a:t>
            </a:r>
          </a:p>
        </p:txBody>
      </p:sp>
      <p:sp>
        <p:nvSpPr>
          <p:cNvPr id="3" name="Inhaltsplatzhalter 2">
            <a:extLst>
              <a:ext uri="{FF2B5EF4-FFF2-40B4-BE49-F238E27FC236}">
                <a16:creationId xmlns:a16="http://schemas.microsoft.com/office/drawing/2014/main" id="{AB625202-41BD-47FD-9CEE-0EDCEF1F17F2}"/>
              </a:ext>
            </a:extLst>
          </p:cNvPr>
          <p:cNvSpPr>
            <a:spLocks noGrp="1"/>
          </p:cNvSpPr>
          <p:nvPr>
            <p:ph idx="1"/>
          </p:nvPr>
        </p:nvSpPr>
        <p:spPr/>
        <p:txBody>
          <a:bodyPr/>
          <a:lstStyle/>
          <a:p>
            <a:r>
              <a:rPr lang="de-DE" dirty="0"/>
              <a:t>vollständig ausfüllen</a:t>
            </a:r>
          </a:p>
          <a:p>
            <a:r>
              <a:rPr lang="de-DE" dirty="0"/>
              <a:t>Zuschusszweck benennen</a:t>
            </a:r>
          </a:p>
          <a:p>
            <a:pPr lvl="1">
              <a:spcBef>
                <a:spcPts val="600"/>
              </a:spcBef>
            </a:pPr>
            <a:r>
              <a:rPr lang="de-DE" dirty="0"/>
              <a:t>d.h. übergeordnetes Ziel</a:t>
            </a:r>
          </a:p>
          <a:p>
            <a:r>
              <a:rPr lang="de-DE" dirty="0"/>
              <a:t>Projektbeschreibung (3) kurz halten, siehe Hilfestellung Formular</a:t>
            </a:r>
          </a:p>
          <a:p>
            <a:r>
              <a:rPr lang="de-DE" dirty="0"/>
              <a:t>Gesamtübersicht der Einnahmen und Ausgaben</a:t>
            </a:r>
          </a:p>
          <a:p>
            <a:r>
              <a:rPr lang="de-DE" dirty="0"/>
              <a:t>Evtl. vorzeitigen Maßnahmebeginn beantragen</a:t>
            </a:r>
          </a:p>
          <a:p>
            <a:r>
              <a:rPr lang="de-DE" dirty="0"/>
              <a:t>Wichtig: Rechtsverbindliche Unterschrift</a:t>
            </a:r>
          </a:p>
        </p:txBody>
      </p:sp>
      <p:sp>
        <p:nvSpPr>
          <p:cNvPr id="4" name="Textplatzhalter 3">
            <a:extLst>
              <a:ext uri="{FF2B5EF4-FFF2-40B4-BE49-F238E27FC236}">
                <a16:creationId xmlns:a16="http://schemas.microsoft.com/office/drawing/2014/main" id="{D7AFE396-C6E6-4A4F-80CC-9A302E284ACC}"/>
              </a:ext>
            </a:extLst>
          </p:cNvPr>
          <p:cNvSpPr>
            <a:spLocks noGrp="1"/>
          </p:cNvSpPr>
          <p:nvPr>
            <p:ph type="body" sz="half" idx="2"/>
          </p:nvPr>
        </p:nvSpPr>
        <p:spPr>
          <a:xfrm>
            <a:off x="955041" y="3402674"/>
            <a:ext cx="2989971" cy="3224726"/>
          </a:xfrm>
        </p:spPr>
        <p:txBody>
          <a:bodyPr/>
          <a:lstStyle/>
          <a:p>
            <a:endParaRPr lang="de-DE" dirty="0"/>
          </a:p>
        </p:txBody>
      </p:sp>
      <p:sp>
        <p:nvSpPr>
          <p:cNvPr id="5" name="Fußzeilenplatzhalter 4">
            <a:extLst>
              <a:ext uri="{FF2B5EF4-FFF2-40B4-BE49-F238E27FC236}">
                <a16:creationId xmlns:a16="http://schemas.microsoft.com/office/drawing/2014/main" id="{38B7E665-4502-4FEC-81F6-CF4AFD4A65A2}"/>
              </a:ext>
            </a:extLst>
          </p:cNvPr>
          <p:cNvSpPr>
            <a:spLocks noGrp="1"/>
          </p:cNvSpPr>
          <p:nvPr>
            <p:ph type="ftr" sz="quarter" idx="11"/>
          </p:nvPr>
        </p:nvSpPr>
        <p:spPr/>
        <p:txBody>
          <a:bodyPr/>
          <a:lstStyle/>
          <a:p>
            <a:r>
              <a:rPr lang="de-DE"/>
              <a:t>Kulturamt Neuruppin</a:t>
            </a:r>
          </a:p>
        </p:txBody>
      </p:sp>
      <p:pic>
        <p:nvPicPr>
          <p:cNvPr id="6" name="Grafik 5">
            <a:extLst>
              <a:ext uri="{FF2B5EF4-FFF2-40B4-BE49-F238E27FC236}">
                <a16:creationId xmlns:a16="http://schemas.microsoft.com/office/drawing/2014/main" id="{5345EE63-A541-4EAA-ACA4-5E5BB8017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Tree>
    <p:extLst>
      <p:ext uri="{BB962C8B-B14F-4D97-AF65-F5344CB8AC3E}">
        <p14:creationId xmlns:p14="http://schemas.microsoft.com/office/powerpoint/2010/main" val="540108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solidFill>
                  <a:schemeClr val="bg2">
                    <a:lumMod val="75000"/>
                  </a:schemeClr>
                </a:solidFill>
              </a:rPr>
              <a:t>Die Grundlage: Die Kulturförderrichtlinie</a:t>
            </a:r>
          </a:p>
          <a:p>
            <a:r>
              <a:rPr lang="de-DE" sz="2000" dirty="0">
                <a:solidFill>
                  <a:schemeClr val="bg2">
                    <a:lumMod val="75000"/>
                  </a:schemeClr>
                </a:solidFill>
              </a:rPr>
              <a:t>Was wird gefördert?</a:t>
            </a:r>
          </a:p>
          <a:p>
            <a:r>
              <a:rPr lang="de-DE" sz="2000" dirty="0">
                <a:solidFill>
                  <a:schemeClr val="bg2">
                    <a:lumMod val="75000"/>
                  </a:schemeClr>
                </a:solidFill>
              </a:rPr>
              <a:t>Wer wird gefördert?</a:t>
            </a:r>
          </a:p>
          <a:p>
            <a:r>
              <a:rPr lang="de-DE" sz="2000" dirty="0">
                <a:solidFill>
                  <a:schemeClr val="bg2">
                    <a:lumMod val="75000"/>
                  </a:schemeClr>
                </a:solidFill>
              </a:rPr>
              <a:t>Die Planung eines geförderten Projekts</a:t>
            </a:r>
          </a:p>
          <a:p>
            <a:r>
              <a:rPr lang="de-DE" sz="2000" dirty="0">
                <a:solidFill>
                  <a:schemeClr val="bg2">
                    <a:lumMod val="75000"/>
                  </a:schemeClr>
                </a:solidFill>
              </a:rPr>
              <a:t>Das Antragsformular</a:t>
            </a:r>
          </a:p>
          <a:p>
            <a:r>
              <a:rPr lang="de-DE" sz="2000" b="1" dirty="0">
                <a:solidFill>
                  <a:schemeClr val="tx1"/>
                </a:solidFill>
              </a:rPr>
              <a:t>Der Finanzierungsplan</a:t>
            </a:r>
          </a:p>
          <a:p>
            <a:r>
              <a:rPr lang="de-DE" sz="2000" dirty="0">
                <a:solidFill>
                  <a:schemeClr val="bg2">
                    <a:lumMod val="75000"/>
                  </a:schemeClr>
                </a:solidFill>
              </a:rPr>
              <a:t>Noch ein paar Hinweise</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lstStyle/>
          <a:p>
            <a:endParaRPr lang="de-DE"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05B3E0F0-2038-4287-9109-B3E713452713}"/>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68573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B138-BE7F-466B-8AC8-ECE8587A824E}"/>
              </a:ext>
            </a:extLst>
          </p:cNvPr>
          <p:cNvSpPr>
            <a:spLocks noGrp="1"/>
          </p:cNvSpPr>
          <p:nvPr>
            <p:ph type="title"/>
          </p:nvPr>
        </p:nvSpPr>
        <p:spPr/>
        <p:txBody>
          <a:bodyPr/>
          <a:lstStyle/>
          <a:p>
            <a:r>
              <a:rPr lang="de-DE" sz="2400" dirty="0"/>
              <a:t>Der Finanzierungsplan</a:t>
            </a:r>
          </a:p>
        </p:txBody>
      </p:sp>
      <p:sp>
        <p:nvSpPr>
          <p:cNvPr id="3" name="Inhaltsplatzhalter 2">
            <a:extLst>
              <a:ext uri="{FF2B5EF4-FFF2-40B4-BE49-F238E27FC236}">
                <a16:creationId xmlns:a16="http://schemas.microsoft.com/office/drawing/2014/main" id="{AB625202-41BD-47FD-9CEE-0EDCEF1F17F2}"/>
              </a:ext>
            </a:extLst>
          </p:cNvPr>
          <p:cNvSpPr>
            <a:spLocks noGrp="1"/>
          </p:cNvSpPr>
          <p:nvPr>
            <p:ph idx="1"/>
          </p:nvPr>
        </p:nvSpPr>
        <p:spPr/>
        <p:txBody>
          <a:bodyPr/>
          <a:lstStyle/>
          <a:p>
            <a:endParaRPr lang="de-DE" dirty="0"/>
          </a:p>
        </p:txBody>
      </p:sp>
      <p:sp>
        <p:nvSpPr>
          <p:cNvPr id="4" name="Textplatzhalter 3">
            <a:extLst>
              <a:ext uri="{FF2B5EF4-FFF2-40B4-BE49-F238E27FC236}">
                <a16:creationId xmlns:a16="http://schemas.microsoft.com/office/drawing/2014/main" id="{D7AFE396-C6E6-4A4F-80CC-9A302E284ACC}"/>
              </a:ext>
            </a:extLst>
          </p:cNvPr>
          <p:cNvSpPr>
            <a:spLocks noGrp="1"/>
          </p:cNvSpPr>
          <p:nvPr>
            <p:ph type="body" sz="half" idx="2"/>
          </p:nvPr>
        </p:nvSpPr>
        <p:spPr/>
        <p:txBody>
          <a:bodyPr/>
          <a:lstStyle/>
          <a:p>
            <a:r>
              <a:rPr lang="de-DE" dirty="0"/>
              <a:t>Die Ausgaben</a:t>
            </a:r>
          </a:p>
        </p:txBody>
      </p:sp>
      <p:sp>
        <p:nvSpPr>
          <p:cNvPr id="5" name="Fußzeilenplatzhalter 4">
            <a:extLst>
              <a:ext uri="{FF2B5EF4-FFF2-40B4-BE49-F238E27FC236}">
                <a16:creationId xmlns:a16="http://schemas.microsoft.com/office/drawing/2014/main" id="{38B7E665-4502-4FEC-81F6-CF4AFD4A65A2}"/>
              </a:ext>
            </a:extLst>
          </p:cNvPr>
          <p:cNvSpPr>
            <a:spLocks noGrp="1"/>
          </p:cNvSpPr>
          <p:nvPr>
            <p:ph type="ftr" sz="quarter" idx="11"/>
          </p:nvPr>
        </p:nvSpPr>
        <p:spPr/>
        <p:txBody>
          <a:bodyPr/>
          <a:lstStyle/>
          <a:p>
            <a:r>
              <a:rPr lang="de-DE"/>
              <a:t>Kulturamt Neuruppin</a:t>
            </a:r>
          </a:p>
        </p:txBody>
      </p:sp>
      <p:pic>
        <p:nvPicPr>
          <p:cNvPr id="6" name="Grafik 5">
            <a:extLst>
              <a:ext uri="{FF2B5EF4-FFF2-40B4-BE49-F238E27FC236}">
                <a16:creationId xmlns:a16="http://schemas.microsoft.com/office/drawing/2014/main" id="{5345EE63-A541-4EAA-ACA4-5E5BB8017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pic>
        <p:nvPicPr>
          <p:cNvPr id="7" name="Grafik 6">
            <a:extLst>
              <a:ext uri="{FF2B5EF4-FFF2-40B4-BE49-F238E27FC236}">
                <a16:creationId xmlns:a16="http://schemas.microsoft.com/office/drawing/2014/main" id="{B216A522-9B98-48C8-B484-774B460153EE}"/>
              </a:ext>
            </a:extLst>
          </p:cNvPr>
          <p:cNvPicPr>
            <a:picLocks noChangeAspect="1"/>
          </p:cNvPicPr>
          <p:nvPr/>
        </p:nvPicPr>
        <p:blipFill rotWithShape="1">
          <a:blip r:embed="rId3"/>
          <a:srcRect l="37387" t="40595" r="37589" b="7846"/>
          <a:stretch/>
        </p:blipFill>
        <p:spPr>
          <a:xfrm>
            <a:off x="4652386" y="1258595"/>
            <a:ext cx="4940245" cy="5725655"/>
          </a:xfrm>
          <a:prstGeom prst="rect">
            <a:avLst/>
          </a:prstGeom>
        </p:spPr>
      </p:pic>
    </p:spTree>
    <p:extLst>
      <p:ext uri="{BB962C8B-B14F-4D97-AF65-F5344CB8AC3E}">
        <p14:creationId xmlns:p14="http://schemas.microsoft.com/office/powerpoint/2010/main" val="1937317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B138-BE7F-466B-8AC8-ECE8587A824E}"/>
              </a:ext>
            </a:extLst>
          </p:cNvPr>
          <p:cNvSpPr>
            <a:spLocks noGrp="1"/>
          </p:cNvSpPr>
          <p:nvPr>
            <p:ph type="title"/>
          </p:nvPr>
        </p:nvSpPr>
        <p:spPr/>
        <p:txBody>
          <a:bodyPr/>
          <a:lstStyle/>
          <a:p>
            <a:r>
              <a:rPr lang="de-DE" sz="2400" dirty="0"/>
              <a:t>Der Finanzierungsplan</a:t>
            </a:r>
          </a:p>
        </p:txBody>
      </p:sp>
      <p:sp>
        <p:nvSpPr>
          <p:cNvPr id="3" name="Inhaltsplatzhalter 2">
            <a:extLst>
              <a:ext uri="{FF2B5EF4-FFF2-40B4-BE49-F238E27FC236}">
                <a16:creationId xmlns:a16="http://schemas.microsoft.com/office/drawing/2014/main" id="{AB625202-41BD-47FD-9CEE-0EDCEF1F17F2}"/>
              </a:ext>
            </a:extLst>
          </p:cNvPr>
          <p:cNvSpPr>
            <a:spLocks noGrp="1"/>
          </p:cNvSpPr>
          <p:nvPr>
            <p:ph idx="1"/>
          </p:nvPr>
        </p:nvSpPr>
        <p:spPr/>
        <p:txBody>
          <a:bodyPr>
            <a:normAutofit lnSpcReduction="10000"/>
          </a:bodyPr>
          <a:lstStyle/>
          <a:p>
            <a:r>
              <a:rPr lang="de-DE" dirty="0"/>
              <a:t>Honorarkosten sind </a:t>
            </a:r>
            <a:r>
              <a:rPr lang="de-DE" u="sng" dirty="0"/>
              <a:t>keine</a:t>
            </a:r>
            <a:r>
              <a:rPr lang="de-DE" dirty="0"/>
              <a:t> Personalkosten, sondern Sachmittel</a:t>
            </a:r>
          </a:p>
          <a:p>
            <a:r>
              <a:rPr lang="de-DE" dirty="0"/>
              <a:t>Honorarkosten müssen erläutert werden durch geplante Stundenzahl und Stundensatz</a:t>
            </a:r>
          </a:p>
          <a:p>
            <a:r>
              <a:rPr lang="de-DE" dirty="0"/>
              <a:t>Alle Ausgabepositionen müssen begründet werden</a:t>
            </a:r>
          </a:p>
          <a:p>
            <a:r>
              <a:rPr lang="de-DE" dirty="0"/>
              <a:t>Bei Übernachtungs- und Wegekosten muss das Bundesreisekostengesetz beachtet werden</a:t>
            </a:r>
          </a:p>
          <a:p>
            <a:r>
              <a:rPr lang="de-DE" dirty="0"/>
              <a:t>Siehe auch Merkblatt „Antrag“!</a:t>
            </a:r>
          </a:p>
        </p:txBody>
      </p:sp>
      <p:sp>
        <p:nvSpPr>
          <p:cNvPr id="4" name="Textplatzhalter 3">
            <a:extLst>
              <a:ext uri="{FF2B5EF4-FFF2-40B4-BE49-F238E27FC236}">
                <a16:creationId xmlns:a16="http://schemas.microsoft.com/office/drawing/2014/main" id="{D7AFE396-C6E6-4A4F-80CC-9A302E284ACC}"/>
              </a:ext>
            </a:extLst>
          </p:cNvPr>
          <p:cNvSpPr>
            <a:spLocks noGrp="1"/>
          </p:cNvSpPr>
          <p:nvPr>
            <p:ph type="body" sz="half" idx="2"/>
          </p:nvPr>
        </p:nvSpPr>
        <p:spPr/>
        <p:txBody>
          <a:bodyPr/>
          <a:lstStyle/>
          <a:p>
            <a:r>
              <a:rPr lang="de-DE" dirty="0"/>
              <a:t>Was ist zu beachten?</a:t>
            </a:r>
          </a:p>
        </p:txBody>
      </p:sp>
      <p:sp>
        <p:nvSpPr>
          <p:cNvPr id="5" name="Fußzeilenplatzhalter 4">
            <a:extLst>
              <a:ext uri="{FF2B5EF4-FFF2-40B4-BE49-F238E27FC236}">
                <a16:creationId xmlns:a16="http://schemas.microsoft.com/office/drawing/2014/main" id="{38B7E665-4502-4FEC-81F6-CF4AFD4A65A2}"/>
              </a:ext>
            </a:extLst>
          </p:cNvPr>
          <p:cNvSpPr>
            <a:spLocks noGrp="1"/>
          </p:cNvSpPr>
          <p:nvPr>
            <p:ph type="ftr" sz="quarter" idx="11"/>
          </p:nvPr>
        </p:nvSpPr>
        <p:spPr/>
        <p:txBody>
          <a:bodyPr/>
          <a:lstStyle/>
          <a:p>
            <a:r>
              <a:rPr lang="de-DE"/>
              <a:t>Kulturamt Neuruppin</a:t>
            </a:r>
          </a:p>
        </p:txBody>
      </p:sp>
      <p:pic>
        <p:nvPicPr>
          <p:cNvPr id="6" name="Grafik 5">
            <a:extLst>
              <a:ext uri="{FF2B5EF4-FFF2-40B4-BE49-F238E27FC236}">
                <a16:creationId xmlns:a16="http://schemas.microsoft.com/office/drawing/2014/main" id="{5345EE63-A541-4EAA-ACA4-5E5BB8017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Tree>
    <p:extLst>
      <p:ext uri="{BB962C8B-B14F-4D97-AF65-F5344CB8AC3E}">
        <p14:creationId xmlns:p14="http://schemas.microsoft.com/office/powerpoint/2010/main" val="98987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B138-BE7F-466B-8AC8-ECE8587A824E}"/>
              </a:ext>
            </a:extLst>
          </p:cNvPr>
          <p:cNvSpPr>
            <a:spLocks noGrp="1"/>
          </p:cNvSpPr>
          <p:nvPr>
            <p:ph type="title"/>
          </p:nvPr>
        </p:nvSpPr>
        <p:spPr/>
        <p:txBody>
          <a:bodyPr/>
          <a:lstStyle/>
          <a:p>
            <a:r>
              <a:rPr lang="de-DE" sz="2400" dirty="0"/>
              <a:t>Der Finanzierungsplan</a:t>
            </a:r>
          </a:p>
        </p:txBody>
      </p:sp>
      <p:sp>
        <p:nvSpPr>
          <p:cNvPr id="4" name="Textplatzhalter 3">
            <a:extLst>
              <a:ext uri="{FF2B5EF4-FFF2-40B4-BE49-F238E27FC236}">
                <a16:creationId xmlns:a16="http://schemas.microsoft.com/office/drawing/2014/main" id="{D7AFE396-C6E6-4A4F-80CC-9A302E284ACC}"/>
              </a:ext>
            </a:extLst>
          </p:cNvPr>
          <p:cNvSpPr>
            <a:spLocks noGrp="1"/>
          </p:cNvSpPr>
          <p:nvPr>
            <p:ph type="body" sz="half" idx="2"/>
          </p:nvPr>
        </p:nvSpPr>
        <p:spPr>
          <a:xfrm>
            <a:off x="955039" y="3416589"/>
            <a:ext cx="2989971" cy="3224726"/>
          </a:xfrm>
        </p:spPr>
        <p:txBody>
          <a:bodyPr/>
          <a:lstStyle/>
          <a:p>
            <a:r>
              <a:rPr lang="de-DE" dirty="0"/>
              <a:t>BEISPIEL</a:t>
            </a:r>
          </a:p>
        </p:txBody>
      </p:sp>
      <p:sp>
        <p:nvSpPr>
          <p:cNvPr id="5" name="Fußzeilenplatzhalter 4">
            <a:extLst>
              <a:ext uri="{FF2B5EF4-FFF2-40B4-BE49-F238E27FC236}">
                <a16:creationId xmlns:a16="http://schemas.microsoft.com/office/drawing/2014/main" id="{38B7E665-4502-4FEC-81F6-CF4AFD4A65A2}"/>
              </a:ext>
            </a:extLst>
          </p:cNvPr>
          <p:cNvSpPr>
            <a:spLocks noGrp="1"/>
          </p:cNvSpPr>
          <p:nvPr>
            <p:ph type="ftr" sz="quarter" idx="11"/>
          </p:nvPr>
        </p:nvSpPr>
        <p:spPr/>
        <p:txBody>
          <a:bodyPr/>
          <a:lstStyle/>
          <a:p>
            <a:r>
              <a:rPr lang="de-DE"/>
              <a:t>Kulturamt Neuruppin</a:t>
            </a:r>
          </a:p>
        </p:txBody>
      </p:sp>
      <p:pic>
        <p:nvPicPr>
          <p:cNvPr id="6" name="Grafik 5">
            <a:extLst>
              <a:ext uri="{FF2B5EF4-FFF2-40B4-BE49-F238E27FC236}">
                <a16:creationId xmlns:a16="http://schemas.microsoft.com/office/drawing/2014/main" id="{5345EE63-A541-4EAA-ACA4-5E5BB8017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pic>
        <p:nvPicPr>
          <p:cNvPr id="9" name="Inhaltsplatzhalter 8">
            <a:extLst>
              <a:ext uri="{FF2B5EF4-FFF2-40B4-BE49-F238E27FC236}">
                <a16:creationId xmlns:a16="http://schemas.microsoft.com/office/drawing/2014/main" id="{31E066A4-E861-4B59-B51B-D105850ACE86}"/>
              </a:ext>
            </a:extLst>
          </p:cNvPr>
          <p:cNvPicPr>
            <a:picLocks noGrp="1" noChangeAspect="1"/>
          </p:cNvPicPr>
          <p:nvPr>
            <p:ph idx="1"/>
          </p:nvPr>
        </p:nvPicPr>
        <p:blipFill rotWithShape="1">
          <a:blip r:embed="rId3"/>
          <a:srcRect l="60128" t="22542" r="19537" b="8791"/>
          <a:stretch/>
        </p:blipFill>
        <p:spPr>
          <a:xfrm>
            <a:off x="4662434" y="1421991"/>
            <a:ext cx="5062315" cy="4807987"/>
          </a:xfrm>
          <a:prstGeom prst="rect">
            <a:avLst/>
          </a:prstGeom>
        </p:spPr>
      </p:pic>
    </p:spTree>
    <p:extLst>
      <p:ext uri="{BB962C8B-B14F-4D97-AF65-F5344CB8AC3E}">
        <p14:creationId xmlns:p14="http://schemas.microsoft.com/office/powerpoint/2010/main" val="194294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a:xfrm>
            <a:off x="955040" y="1650647"/>
            <a:ext cx="2989970" cy="1595931"/>
          </a:xfrm>
        </p:spPr>
        <p:txBody>
          <a:bodyPr/>
          <a:lstStyle/>
          <a:p>
            <a:r>
              <a:rPr lang="de-DE" sz="3200" dirty="0"/>
              <a:t>Der Finanzierungsplan</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t>Sogenannte „unbare Eigenleistungen“, d. h. eigene Arbeitsleistungen, also das eigene Honorar der antragstellenden Person</a:t>
            </a:r>
          </a:p>
          <a:p>
            <a:r>
              <a:rPr lang="de-DE" sz="2000" dirty="0"/>
              <a:t>Blumen und Präsente</a:t>
            </a:r>
          </a:p>
          <a:p>
            <a:r>
              <a:rPr lang="de-DE" sz="2000" u="sng" dirty="0"/>
              <a:t>jegliche</a:t>
            </a:r>
            <a:r>
              <a:rPr lang="de-DE" sz="2000" dirty="0"/>
              <a:t> Art von Verpflegung</a:t>
            </a:r>
          </a:p>
          <a:p>
            <a:r>
              <a:rPr lang="de-DE" sz="2000" dirty="0"/>
              <a:t>Preise</a:t>
            </a:r>
          </a:p>
          <a:p>
            <a:r>
              <a:rPr lang="de-DE" sz="2000" dirty="0"/>
              <a:t>Dekoration</a:t>
            </a:r>
          </a:p>
          <a:p>
            <a:endParaRPr lang="de-DE" sz="2000" dirty="0"/>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Was wird </a:t>
            </a:r>
            <a:r>
              <a:rPr lang="de-DE" sz="2000" b="1" u="sng" dirty="0"/>
              <a:t>nicht</a:t>
            </a:r>
            <a:r>
              <a:rPr lang="de-DE" sz="2000" dirty="0"/>
              <a:t> gefördert?</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C228EB59-346E-462C-BC68-19F9F7EF1182}"/>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553384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B138-BE7F-466B-8AC8-ECE8587A824E}"/>
              </a:ext>
            </a:extLst>
          </p:cNvPr>
          <p:cNvSpPr>
            <a:spLocks noGrp="1"/>
          </p:cNvSpPr>
          <p:nvPr>
            <p:ph type="title"/>
          </p:nvPr>
        </p:nvSpPr>
        <p:spPr/>
        <p:txBody>
          <a:bodyPr/>
          <a:lstStyle/>
          <a:p>
            <a:r>
              <a:rPr lang="de-DE" sz="2400" dirty="0"/>
              <a:t>Der Finanzierungsplan</a:t>
            </a:r>
          </a:p>
        </p:txBody>
      </p:sp>
      <p:sp>
        <p:nvSpPr>
          <p:cNvPr id="3" name="Inhaltsplatzhalter 2">
            <a:extLst>
              <a:ext uri="{FF2B5EF4-FFF2-40B4-BE49-F238E27FC236}">
                <a16:creationId xmlns:a16="http://schemas.microsoft.com/office/drawing/2014/main" id="{AB625202-41BD-47FD-9CEE-0EDCEF1F17F2}"/>
              </a:ext>
            </a:extLst>
          </p:cNvPr>
          <p:cNvSpPr>
            <a:spLocks noGrp="1"/>
          </p:cNvSpPr>
          <p:nvPr>
            <p:ph idx="1"/>
          </p:nvPr>
        </p:nvSpPr>
        <p:spPr/>
        <p:txBody>
          <a:bodyPr/>
          <a:lstStyle/>
          <a:p>
            <a:r>
              <a:rPr lang="de-DE" dirty="0"/>
              <a:t>Kulturförderung (max. 50%)</a:t>
            </a:r>
          </a:p>
          <a:p>
            <a:r>
              <a:rPr lang="de-DE" dirty="0"/>
              <a:t>Eigenmittel</a:t>
            </a:r>
          </a:p>
          <a:p>
            <a:pPr lvl="1"/>
            <a:r>
              <a:rPr lang="de-DE" dirty="0"/>
              <a:t>Eigenes Vermögen</a:t>
            </a:r>
          </a:p>
          <a:p>
            <a:pPr lvl="1"/>
            <a:r>
              <a:rPr lang="de-DE" dirty="0"/>
              <a:t>Mitgliedsbeiträge</a:t>
            </a:r>
          </a:p>
          <a:p>
            <a:pPr lvl="1"/>
            <a:r>
              <a:rPr lang="de-DE" dirty="0"/>
              <a:t>Eintrittsgelder</a:t>
            </a:r>
          </a:p>
          <a:p>
            <a:r>
              <a:rPr lang="de-DE" dirty="0"/>
              <a:t>Drittmittel</a:t>
            </a:r>
          </a:p>
          <a:p>
            <a:pPr lvl="1"/>
            <a:r>
              <a:rPr lang="de-DE" dirty="0"/>
              <a:t>Beiträge aus der öffentlichen Hand (z. B. Kulturförderung OPR, Förderung Land, Bund, EU)</a:t>
            </a:r>
          </a:p>
          <a:p>
            <a:pPr lvl="1"/>
            <a:r>
              <a:rPr lang="de-DE" dirty="0"/>
              <a:t>Spenden, Sponsoring, Stiftungen</a:t>
            </a:r>
          </a:p>
        </p:txBody>
      </p:sp>
      <p:sp>
        <p:nvSpPr>
          <p:cNvPr id="4" name="Textplatzhalter 3">
            <a:extLst>
              <a:ext uri="{FF2B5EF4-FFF2-40B4-BE49-F238E27FC236}">
                <a16:creationId xmlns:a16="http://schemas.microsoft.com/office/drawing/2014/main" id="{D7AFE396-C6E6-4A4F-80CC-9A302E284ACC}"/>
              </a:ext>
            </a:extLst>
          </p:cNvPr>
          <p:cNvSpPr>
            <a:spLocks noGrp="1"/>
          </p:cNvSpPr>
          <p:nvPr>
            <p:ph type="body" sz="half" idx="2"/>
          </p:nvPr>
        </p:nvSpPr>
        <p:spPr/>
        <p:txBody>
          <a:bodyPr/>
          <a:lstStyle/>
          <a:p>
            <a:r>
              <a:rPr lang="de-DE" dirty="0"/>
              <a:t>Die Einnahmen</a:t>
            </a:r>
          </a:p>
        </p:txBody>
      </p:sp>
      <p:sp>
        <p:nvSpPr>
          <p:cNvPr id="5" name="Fußzeilenplatzhalter 4">
            <a:extLst>
              <a:ext uri="{FF2B5EF4-FFF2-40B4-BE49-F238E27FC236}">
                <a16:creationId xmlns:a16="http://schemas.microsoft.com/office/drawing/2014/main" id="{38B7E665-4502-4FEC-81F6-CF4AFD4A65A2}"/>
              </a:ext>
            </a:extLst>
          </p:cNvPr>
          <p:cNvSpPr>
            <a:spLocks noGrp="1"/>
          </p:cNvSpPr>
          <p:nvPr>
            <p:ph type="ftr" sz="quarter" idx="11"/>
          </p:nvPr>
        </p:nvSpPr>
        <p:spPr/>
        <p:txBody>
          <a:bodyPr/>
          <a:lstStyle/>
          <a:p>
            <a:r>
              <a:rPr lang="de-DE"/>
              <a:t>Kulturamt Neuruppin</a:t>
            </a:r>
          </a:p>
        </p:txBody>
      </p:sp>
      <p:pic>
        <p:nvPicPr>
          <p:cNvPr id="6" name="Grafik 5">
            <a:extLst>
              <a:ext uri="{FF2B5EF4-FFF2-40B4-BE49-F238E27FC236}">
                <a16:creationId xmlns:a16="http://schemas.microsoft.com/office/drawing/2014/main" id="{3D6B47C0-6A7A-41E9-BC27-0DB511E4B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Tree>
    <p:extLst>
      <p:ext uri="{BB962C8B-B14F-4D97-AF65-F5344CB8AC3E}">
        <p14:creationId xmlns:p14="http://schemas.microsoft.com/office/powerpoint/2010/main" val="378201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B138-BE7F-466B-8AC8-ECE8587A824E}"/>
              </a:ext>
            </a:extLst>
          </p:cNvPr>
          <p:cNvSpPr>
            <a:spLocks noGrp="1"/>
          </p:cNvSpPr>
          <p:nvPr>
            <p:ph type="title"/>
          </p:nvPr>
        </p:nvSpPr>
        <p:spPr/>
        <p:txBody>
          <a:bodyPr/>
          <a:lstStyle/>
          <a:p>
            <a:r>
              <a:rPr lang="de-DE" sz="2400" dirty="0"/>
              <a:t>Der Finanzierungsplan</a:t>
            </a:r>
          </a:p>
        </p:txBody>
      </p:sp>
      <p:pic>
        <p:nvPicPr>
          <p:cNvPr id="6" name="Inhaltsplatzhalter 5">
            <a:extLst>
              <a:ext uri="{FF2B5EF4-FFF2-40B4-BE49-F238E27FC236}">
                <a16:creationId xmlns:a16="http://schemas.microsoft.com/office/drawing/2014/main" id="{D68AA94C-9636-4F7B-A99C-05E4B1DB1262}"/>
              </a:ext>
            </a:extLst>
          </p:cNvPr>
          <p:cNvPicPr>
            <a:picLocks noGrp="1" noChangeAspect="1"/>
          </p:cNvPicPr>
          <p:nvPr>
            <p:ph idx="1"/>
          </p:nvPr>
        </p:nvPicPr>
        <p:blipFill rotWithShape="1">
          <a:blip r:embed="rId2"/>
          <a:srcRect l="33649" t="25259" r="33675" b="12912"/>
          <a:stretch/>
        </p:blipFill>
        <p:spPr>
          <a:xfrm>
            <a:off x="4538497" y="1205063"/>
            <a:ext cx="5277244" cy="5617028"/>
          </a:xfrm>
          <a:prstGeom prst="rect">
            <a:avLst/>
          </a:prstGeom>
        </p:spPr>
      </p:pic>
      <p:sp>
        <p:nvSpPr>
          <p:cNvPr id="4" name="Textplatzhalter 3">
            <a:extLst>
              <a:ext uri="{FF2B5EF4-FFF2-40B4-BE49-F238E27FC236}">
                <a16:creationId xmlns:a16="http://schemas.microsoft.com/office/drawing/2014/main" id="{D7AFE396-C6E6-4A4F-80CC-9A302E284ACC}"/>
              </a:ext>
            </a:extLst>
          </p:cNvPr>
          <p:cNvSpPr>
            <a:spLocks noGrp="1"/>
          </p:cNvSpPr>
          <p:nvPr>
            <p:ph type="body" sz="half" idx="2"/>
          </p:nvPr>
        </p:nvSpPr>
        <p:spPr/>
        <p:txBody>
          <a:bodyPr/>
          <a:lstStyle/>
          <a:p>
            <a:r>
              <a:rPr lang="de-DE" dirty="0"/>
              <a:t>Die Einnahmen</a:t>
            </a:r>
          </a:p>
        </p:txBody>
      </p:sp>
      <p:sp>
        <p:nvSpPr>
          <p:cNvPr id="5" name="Fußzeilenplatzhalter 4">
            <a:extLst>
              <a:ext uri="{FF2B5EF4-FFF2-40B4-BE49-F238E27FC236}">
                <a16:creationId xmlns:a16="http://schemas.microsoft.com/office/drawing/2014/main" id="{38B7E665-4502-4FEC-81F6-CF4AFD4A65A2}"/>
              </a:ext>
            </a:extLst>
          </p:cNvPr>
          <p:cNvSpPr>
            <a:spLocks noGrp="1"/>
          </p:cNvSpPr>
          <p:nvPr>
            <p:ph type="ftr" sz="quarter" idx="11"/>
          </p:nvPr>
        </p:nvSpPr>
        <p:spPr/>
        <p:txBody>
          <a:bodyPr/>
          <a:lstStyle/>
          <a:p>
            <a:r>
              <a:rPr lang="de-DE"/>
              <a:t>Kulturamt Neuruppin</a:t>
            </a:r>
          </a:p>
        </p:txBody>
      </p:sp>
      <p:pic>
        <p:nvPicPr>
          <p:cNvPr id="7" name="Grafik 6">
            <a:extLst>
              <a:ext uri="{FF2B5EF4-FFF2-40B4-BE49-F238E27FC236}">
                <a16:creationId xmlns:a16="http://schemas.microsoft.com/office/drawing/2014/main" id="{373AD5D6-30F3-422F-B4EB-0821F9B55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Tree>
    <p:extLst>
      <p:ext uri="{BB962C8B-B14F-4D97-AF65-F5344CB8AC3E}">
        <p14:creationId xmlns:p14="http://schemas.microsoft.com/office/powerpoint/2010/main" val="288877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t>Die Grundlage: Die Kulturförderrichtlinie</a:t>
            </a:r>
          </a:p>
          <a:p>
            <a:r>
              <a:rPr lang="de-DE" sz="2000" dirty="0"/>
              <a:t>Was wird gefördert?</a:t>
            </a:r>
          </a:p>
          <a:p>
            <a:r>
              <a:rPr lang="de-DE" sz="2000" dirty="0"/>
              <a:t>Wer wird gefördert?</a:t>
            </a:r>
          </a:p>
          <a:p>
            <a:r>
              <a:rPr lang="de-DE" sz="2000" dirty="0"/>
              <a:t>Die Planung eines geförderten Projekts</a:t>
            </a:r>
          </a:p>
          <a:p>
            <a:r>
              <a:rPr lang="de-DE" sz="2000" dirty="0"/>
              <a:t>Das Antragsformular</a:t>
            </a:r>
          </a:p>
          <a:p>
            <a:r>
              <a:rPr lang="de-DE" sz="2000" dirty="0"/>
              <a:t>Der Finanzierungsplan</a:t>
            </a:r>
          </a:p>
          <a:p>
            <a:r>
              <a:rPr lang="de-DE" sz="2000" dirty="0"/>
              <a:t>Noch ein paar Hinweise </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Informationen zur Antragstellung im Rahmen der Projektförderung</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88316572-D34C-4C3D-88C4-CC58954A0B93}"/>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5160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2400" dirty="0"/>
              <a:t>Der Finanzierungsplan</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3" y="1601532"/>
            <a:ext cx="4682532" cy="5039783"/>
          </a:xfrm>
          <a:ln>
            <a:solidFill>
              <a:schemeClr val="tx1">
                <a:lumMod val="65000"/>
                <a:lumOff val="35000"/>
              </a:schemeClr>
            </a:solidFill>
          </a:ln>
        </p:spPr>
        <p:txBody>
          <a:bodyPr>
            <a:normAutofit/>
          </a:bodyPr>
          <a:lstStyle/>
          <a:p>
            <a:r>
              <a:rPr lang="de-DE" sz="2000" dirty="0"/>
              <a:t>BEISPIEL</a:t>
            </a:r>
          </a:p>
          <a:p>
            <a:pPr marL="0" indent="0">
              <a:buNone/>
            </a:pPr>
            <a:endParaRPr lang="de-DE" sz="2000" dirty="0"/>
          </a:p>
          <a:p>
            <a:pPr marL="0" indent="0">
              <a:buNone/>
            </a:pPr>
            <a:r>
              <a:rPr lang="de-DE" sz="1600" dirty="0">
                <a:latin typeface="Arial" panose="020B0604020202020204" pitchFamily="34" charset="0"/>
                <a:cs typeface="Arial" panose="020B0604020202020204" pitchFamily="34" charset="0"/>
              </a:rPr>
              <a:t>	</a:t>
            </a:r>
            <a:r>
              <a:rPr lang="de-DE" sz="1700" dirty="0">
                <a:latin typeface="Arial" panose="020B0604020202020204" pitchFamily="34" charset="0"/>
                <a:cs typeface="Arial" panose="020B0604020202020204" pitchFamily="34" charset="0"/>
              </a:rPr>
              <a:t>Gesamtkosten Projekt		9.600 €</a:t>
            </a:r>
          </a:p>
          <a:p>
            <a:pPr marL="0" indent="0">
              <a:spcBef>
                <a:spcPts val="0"/>
              </a:spcBef>
              <a:buNone/>
            </a:pPr>
            <a:r>
              <a:rPr lang="de-DE" sz="1700" dirty="0">
                <a:latin typeface="Arial" panose="020B0604020202020204" pitchFamily="34" charset="0"/>
                <a:cs typeface="Arial" panose="020B0604020202020204" pitchFamily="34" charset="0"/>
              </a:rPr>
              <a:t>	</a:t>
            </a:r>
          </a:p>
          <a:p>
            <a:pPr marL="0" indent="0">
              <a:spcBef>
                <a:spcPts val="0"/>
              </a:spcBef>
              <a:buNone/>
            </a:pPr>
            <a:r>
              <a:rPr lang="de-DE" sz="1700" dirty="0">
                <a:latin typeface="Arial" panose="020B0604020202020204" pitchFamily="34" charset="0"/>
                <a:cs typeface="Arial" panose="020B0604020202020204" pitchFamily="34" charset="0"/>
              </a:rPr>
              <a:t>	Kulturförderung 50%		  	4.800 €</a:t>
            </a:r>
          </a:p>
          <a:p>
            <a:pPr marL="0" indent="0">
              <a:spcBef>
                <a:spcPts val="0"/>
              </a:spcBef>
              <a:buNone/>
            </a:pPr>
            <a:r>
              <a:rPr lang="de-DE" sz="1700" dirty="0">
                <a:latin typeface="Arial" panose="020B0604020202020204" pitchFamily="34" charset="0"/>
                <a:cs typeface="Arial" panose="020B0604020202020204" pitchFamily="34" charset="0"/>
              </a:rPr>
              <a:t>	Eigenmittel </a:t>
            </a:r>
          </a:p>
          <a:p>
            <a:pPr marL="0" indent="0">
              <a:spcBef>
                <a:spcPts val="0"/>
              </a:spcBef>
              <a:buNone/>
            </a:pPr>
            <a:r>
              <a:rPr lang="de-DE" sz="1700" dirty="0">
                <a:latin typeface="Arial" panose="020B0604020202020204" pitchFamily="34" charset="0"/>
                <a:cs typeface="Arial" panose="020B0604020202020204" pitchFamily="34" charset="0"/>
              </a:rPr>
              <a:t>		Eigenes Vermögen	  	1.200 €</a:t>
            </a:r>
          </a:p>
          <a:p>
            <a:pPr marL="0" indent="0">
              <a:spcBef>
                <a:spcPts val="0"/>
              </a:spcBef>
              <a:buNone/>
            </a:pPr>
            <a:r>
              <a:rPr lang="de-DE" sz="1700" dirty="0">
                <a:latin typeface="Arial" panose="020B0604020202020204" pitchFamily="34" charset="0"/>
                <a:cs typeface="Arial" panose="020B0604020202020204" pitchFamily="34" charset="0"/>
              </a:rPr>
              <a:t>		Eintrittskarten                   	   900 €</a:t>
            </a:r>
          </a:p>
          <a:p>
            <a:pPr marL="0" indent="0">
              <a:spcBef>
                <a:spcPts val="0"/>
              </a:spcBef>
              <a:buNone/>
            </a:pPr>
            <a:r>
              <a:rPr lang="de-DE" sz="1700" dirty="0">
                <a:latin typeface="Arial" panose="020B0604020202020204" pitchFamily="34" charset="0"/>
                <a:cs typeface="Arial" panose="020B0604020202020204" pitchFamily="34" charset="0"/>
              </a:rPr>
              <a:t>	Drittmittel                                				 Stiftung Soz. Ruppin    	1.500 €</a:t>
            </a:r>
          </a:p>
          <a:p>
            <a:pPr marL="0" indent="0">
              <a:spcBef>
                <a:spcPts val="0"/>
              </a:spcBef>
              <a:buNone/>
            </a:pPr>
            <a:r>
              <a:rPr lang="de-DE" sz="1700" dirty="0">
                <a:latin typeface="Arial" panose="020B0604020202020204" pitchFamily="34" charset="0"/>
                <a:cs typeface="Arial" panose="020B0604020202020204" pitchFamily="34" charset="0"/>
              </a:rPr>
              <a:t>		 KF OPR                        	1.200 €</a:t>
            </a:r>
          </a:p>
          <a:p>
            <a:pPr marL="0" indent="0">
              <a:spcBef>
                <a:spcPts val="0"/>
              </a:spcBef>
              <a:buNone/>
            </a:pPr>
            <a:endParaRPr lang="de-DE" sz="1700" dirty="0">
              <a:latin typeface="Arial" panose="020B0604020202020204" pitchFamily="34" charset="0"/>
              <a:cs typeface="Arial" panose="020B0604020202020204" pitchFamily="34" charset="0"/>
            </a:endParaRPr>
          </a:p>
          <a:p>
            <a:pPr marL="0" indent="0">
              <a:spcBef>
                <a:spcPts val="0"/>
              </a:spcBef>
              <a:buNone/>
            </a:pPr>
            <a:r>
              <a:rPr lang="de-DE" sz="1700" dirty="0">
                <a:latin typeface="Arial" panose="020B0604020202020204" pitchFamily="34" charset="0"/>
                <a:cs typeface="Arial" panose="020B0604020202020204" pitchFamily="34" charset="0"/>
              </a:rPr>
              <a:t>		gesamt				9.600 €</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Beispiel</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5316DE47-D2FD-460C-AFF6-C04CC2922936}"/>
              </a:ext>
            </a:extLst>
          </p:cNvPr>
          <p:cNvSpPr>
            <a:spLocks noGrp="1"/>
          </p:cNvSpPr>
          <p:nvPr>
            <p:ph type="ftr" sz="quarter" idx="11"/>
          </p:nvPr>
        </p:nvSpPr>
        <p:spPr/>
        <p:txBody>
          <a:bodyPr/>
          <a:lstStyle/>
          <a:p>
            <a:r>
              <a:rPr lang="de-DE"/>
              <a:t>Kulturamt Neuruppin</a:t>
            </a:r>
          </a:p>
        </p:txBody>
      </p:sp>
      <p:cxnSp>
        <p:nvCxnSpPr>
          <p:cNvPr id="8" name="Gerader Verbinder 7">
            <a:extLst>
              <a:ext uri="{FF2B5EF4-FFF2-40B4-BE49-F238E27FC236}">
                <a16:creationId xmlns:a16="http://schemas.microsoft.com/office/drawing/2014/main" id="{F1CD05B0-E934-482C-B85C-27B6B4AC537B}"/>
              </a:ext>
            </a:extLst>
          </p:cNvPr>
          <p:cNvCxnSpPr/>
          <p:nvPr/>
        </p:nvCxnSpPr>
        <p:spPr>
          <a:xfrm>
            <a:off x="5365820" y="3496826"/>
            <a:ext cx="39088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71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dirty="0">
                <a:solidFill>
                  <a:schemeClr val="bg2">
                    <a:lumMod val="75000"/>
                  </a:schemeClr>
                </a:solidFill>
              </a:rPr>
              <a:t>Die Grundlage: Die Kulturförderrichtlinie</a:t>
            </a:r>
          </a:p>
          <a:p>
            <a:r>
              <a:rPr lang="de-DE" sz="2000" dirty="0">
                <a:solidFill>
                  <a:schemeClr val="bg2">
                    <a:lumMod val="75000"/>
                  </a:schemeClr>
                </a:solidFill>
              </a:rPr>
              <a:t>Was wird gefördert?</a:t>
            </a:r>
          </a:p>
          <a:p>
            <a:r>
              <a:rPr lang="de-DE" sz="2000" dirty="0">
                <a:solidFill>
                  <a:schemeClr val="bg2">
                    <a:lumMod val="75000"/>
                  </a:schemeClr>
                </a:solidFill>
              </a:rPr>
              <a:t>Wer wird gefördert?</a:t>
            </a:r>
          </a:p>
          <a:p>
            <a:r>
              <a:rPr lang="de-DE" sz="2000" dirty="0">
                <a:solidFill>
                  <a:schemeClr val="bg2">
                    <a:lumMod val="75000"/>
                  </a:schemeClr>
                </a:solidFill>
              </a:rPr>
              <a:t>Die Planung eines geförderten Projekts</a:t>
            </a:r>
          </a:p>
          <a:p>
            <a:r>
              <a:rPr lang="de-DE" sz="2000" dirty="0">
                <a:solidFill>
                  <a:schemeClr val="bg2">
                    <a:lumMod val="75000"/>
                  </a:schemeClr>
                </a:solidFill>
              </a:rPr>
              <a:t>Das Antragsformular</a:t>
            </a:r>
          </a:p>
          <a:p>
            <a:r>
              <a:rPr lang="de-DE" sz="2000" dirty="0">
                <a:solidFill>
                  <a:schemeClr val="bg2">
                    <a:lumMod val="75000"/>
                  </a:schemeClr>
                </a:solidFill>
              </a:rPr>
              <a:t>Der Finanzierungsplan</a:t>
            </a:r>
          </a:p>
          <a:p>
            <a:r>
              <a:rPr lang="de-DE" sz="2000" b="1" dirty="0">
                <a:solidFill>
                  <a:schemeClr val="tx1"/>
                </a:solidFill>
              </a:rPr>
              <a:t>Noch ein paar Hinweise</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lstStyle/>
          <a:p>
            <a:endParaRPr lang="de-DE" dirty="0"/>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9E7AB728-C99D-499A-8205-2DB2A555B221}"/>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72529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Noch ein paar Hinweise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3" cy="5039783"/>
          </a:xfrm>
          <a:ln>
            <a:solidFill>
              <a:schemeClr val="tx1">
                <a:lumMod val="65000"/>
                <a:lumOff val="35000"/>
              </a:schemeClr>
            </a:solidFill>
          </a:ln>
        </p:spPr>
        <p:txBody>
          <a:bodyPr>
            <a:normAutofit fontScale="92500" lnSpcReduction="20000"/>
          </a:bodyPr>
          <a:lstStyle/>
          <a:p>
            <a:r>
              <a:rPr lang="de-DE" sz="2000" dirty="0"/>
              <a:t>Die </a:t>
            </a:r>
            <a:r>
              <a:rPr lang="de-DE" sz="2000" b="1" dirty="0"/>
              <a:t>ANBest-P</a:t>
            </a:r>
            <a:r>
              <a:rPr lang="de-DE" sz="2000" dirty="0"/>
              <a:t> sind Teil der Kulturförderrichtlinie und regeln u.a.</a:t>
            </a:r>
          </a:p>
          <a:p>
            <a:pPr lvl="1"/>
            <a:r>
              <a:rPr lang="de-DE" sz="1800" dirty="0"/>
              <a:t>Verwendung der Mittel: Die einzelnen Ausgabepositionen dürfen nicht um mehr als 20% abweichen</a:t>
            </a:r>
          </a:p>
          <a:p>
            <a:pPr lvl="1"/>
            <a:r>
              <a:rPr lang="de-DE" sz="1800" dirty="0"/>
              <a:t>Mittelabruf: Verwendung innerhalb von 2 Monaten</a:t>
            </a:r>
          </a:p>
          <a:p>
            <a:pPr lvl="1"/>
            <a:r>
              <a:rPr lang="de-DE" sz="1800" dirty="0"/>
              <a:t>Mittelteilungspflicht: Änderungen sind unverzüglich mitzuteilen</a:t>
            </a:r>
          </a:p>
          <a:p>
            <a:pPr lvl="1"/>
            <a:r>
              <a:rPr lang="de-DE" sz="1800" dirty="0"/>
              <a:t>Verwendungsnachweis: Sachbericht, zahlenmäßiger Nachweis, Belegliste</a:t>
            </a:r>
          </a:p>
          <a:p>
            <a:pPr lvl="2"/>
            <a:r>
              <a:rPr lang="de-DE" sz="1579" dirty="0"/>
              <a:t>Belege müssen </a:t>
            </a:r>
            <a:r>
              <a:rPr lang="de-DE" sz="1579" dirty="0" err="1"/>
              <a:t>Zahlungs-empfänger:in</a:t>
            </a:r>
            <a:r>
              <a:rPr lang="de-DE" sz="1579" dirty="0"/>
              <a:t>, Grund und Tag der Zahlung, Zahlungsnachweis, eindeutiges Zuordnungsmerkmal (Pr.-Nr.) enthalten</a:t>
            </a:r>
            <a:endParaRPr lang="de-DE" sz="1800" dirty="0"/>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1800" dirty="0"/>
              <a:t>Die Allgemeinen Nebenbestimmungen</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758D4C0F-DC01-48E0-8A37-5A897EE1CA81}"/>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6877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Noch ein paar Hinweise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1" y="1601532"/>
            <a:ext cx="4682533" cy="5039783"/>
          </a:xfrm>
          <a:ln>
            <a:solidFill>
              <a:schemeClr val="tx1">
                <a:lumMod val="65000"/>
                <a:lumOff val="35000"/>
              </a:schemeClr>
            </a:solidFill>
          </a:ln>
        </p:spPr>
        <p:txBody>
          <a:bodyPr>
            <a:normAutofit fontScale="92500"/>
          </a:bodyPr>
          <a:lstStyle/>
          <a:p>
            <a:r>
              <a:rPr lang="de-DE" sz="2000" dirty="0"/>
              <a:t>Bitte beachten Sie die Merkblätter, die Kulturförderrichtlinie und die ANBest-P!</a:t>
            </a:r>
          </a:p>
          <a:p>
            <a:r>
              <a:rPr lang="de-DE" sz="2000" dirty="0"/>
              <a:t>Mitteilungspflicht: </a:t>
            </a:r>
          </a:p>
          <a:p>
            <a:pPr lvl="1">
              <a:spcBef>
                <a:spcPts val="600"/>
              </a:spcBef>
            </a:pPr>
            <a:r>
              <a:rPr lang="de-DE" sz="1780" dirty="0"/>
              <a:t>Ändert sich der Finanzplan?</a:t>
            </a:r>
          </a:p>
          <a:p>
            <a:pPr lvl="1">
              <a:spcBef>
                <a:spcPts val="600"/>
              </a:spcBef>
            </a:pPr>
            <a:r>
              <a:rPr lang="de-DE" sz="1780" dirty="0"/>
              <a:t>Ändert sich der Förderzweck?</a:t>
            </a:r>
          </a:p>
          <a:p>
            <a:r>
              <a:rPr lang="de-DE" sz="2000" dirty="0"/>
              <a:t>Bitte beachten Sie den im Bewilligungsbescheid festgelegten Durchführungszeitraum</a:t>
            </a:r>
          </a:p>
          <a:p>
            <a:r>
              <a:rPr lang="de-DE" sz="2000" dirty="0"/>
              <a:t>Zuwendungszweck muss erfüllt werden</a:t>
            </a:r>
          </a:p>
          <a:p>
            <a:r>
              <a:rPr lang="de-DE" sz="2000" dirty="0"/>
              <a:t>Letztmöglicher Mittelabruf: 01.12.</a:t>
            </a:r>
          </a:p>
          <a:p>
            <a:r>
              <a:rPr lang="de-DE" sz="2000" dirty="0"/>
              <a:t>Zahlungen müssen fristgerecht erfolgen</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1800" dirty="0"/>
              <a:t>Nach der Bewilligung</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758D4C0F-DC01-48E0-8A37-5A897EE1CA81}"/>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3406039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a:xfrm>
            <a:off x="582803" y="1298955"/>
            <a:ext cx="3627455" cy="1595931"/>
          </a:xfrm>
        </p:spPr>
        <p:txBody>
          <a:bodyPr/>
          <a:lstStyle/>
          <a:p>
            <a:r>
              <a:rPr lang="de-DE" sz="3600" dirty="0"/>
              <a:t>Noch Fragen?</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2" y="1390517"/>
            <a:ext cx="4632832" cy="5039783"/>
          </a:xfrm>
          <a:ln>
            <a:solidFill>
              <a:schemeClr val="tx1">
                <a:lumMod val="65000"/>
                <a:lumOff val="35000"/>
              </a:schemeClr>
            </a:solidFill>
          </a:ln>
        </p:spPr>
        <p:txBody>
          <a:bodyPr/>
          <a:lstStyle/>
          <a:p>
            <a:r>
              <a:rPr lang="de-DE" sz="2400" b="1" dirty="0"/>
              <a:t>Kulturamt Neuruppin</a:t>
            </a:r>
          </a:p>
          <a:p>
            <a:pPr marL="0" indent="0">
              <a:spcBef>
                <a:spcPts val="600"/>
              </a:spcBef>
              <a:buNone/>
            </a:pPr>
            <a:r>
              <a:rPr lang="de-DE" dirty="0"/>
              <a:t>	</a:t>
            </a:r>
            <a:r>
              <a:rPr lang="de-DE" sz="2000" dirty="0"/>
              <a:t>Fördermittel- und 	Projektmanagement</a:t>
            </a:r>
          </a:p>
          <a:p>
            <a:pPr marL="0" indent="0">
              <a:spcBef>
                <a:spcPts val="600"/>
              </a:spcBef>
              <a:buNone/>
            </a:pPr>
            <a:r>
              <a:rPr lang="de-DE" sz="2000" dirty="0"/>
              <a:t>	Sonja Linde</a:t>
            </a:r>
          </a:p>
          <a:p>
            <a:pPr marL="0" indent="0">
              <a:spcBef>
                <a:spcPts val="600"/>
              </a:spcBef>
              <a:buNone/>
            </a:pPr>
            <a:r>
              <a:rPr lang="de-DE" sz="2000" dirty="0"/>
              <a:t>	Karl-Liebknecht-Str. 33/34, 	Haus D, R 1.20</a:t>
            </a:r>
          </a:p>
          <a:p>
            <a:pPr marL="0" indent="0">
              <a:spcBef>
                <a:spcPts val="600"/>
              </a:spcBef>
              <a:buNone/>
            </a:pPr>
            <a:r>
              <a:rPr lang="de-DE" sz="2000" dirty="0"/>
              <a:t>	sonja.linde@stadtneuruppin.de</a:t>
            </a:r>
          </a:p>
          <a:p>
            <a:pPr marL="0" indent="0">
              <a:spcBef>
                <a:spcPts val="600"/>
              </a:spcBef>
              <a:spcAft>
                <a:spcPts val="1800"/>
              </a:spcAft>
              <a:buNone/>
            </a:pPr>
            <a:r>
              <a:rPr lang="de-DE" sz="2000" dirty="0"/>
              <a:t>	03391 355 681</a:t>
            </a:r>
          </a:p>
          <a:p>
            <a:r>
              <a:rPr lang="de-DE" sz="2000" dirty="0"/>
              <a:t>Förderberatung</a:t>
            </a:r>
          </a:p>
          <a:p>
            <a:pPr marL="0" indent="0">
              <a:spcBef>
                <a:spcPts val="600"/>
              </a:spcBef>
              <a:buNone/>
            </a:pPr>
            <a:r>
              <a:rPr lang="de-DE" sz="2000" dirty="0"/>
              <a:t>	dienstags, 14:00-16:00 Uhr</a:t>
            </a:r>
          </a:p>
          <a:p>
            <a:pPr marL="0" indent="0">
              <a:spcBef>
                <a:spcPts val="0"/>
              </a:spcBef>
              <a:buNone/>
            </a:pPr>
            <a:r>
              <a:rPr lang="de-DE" dirty="0"/>
              <a:t>	</a:t>
            </a:r>
            <a:r>
              <a:rPr lang="de-DE" sz="1600" dirty="0"/>
              <a:t>(nach Anmeldung)</a:t>
            </a:r>
          </a:p>
          <a:p>
            <a:pPr marL="0" indent="0">
              <a:buNone/>
            </a:pPr>
            <a:endParaRPr lang="de-DE" dirty="0"/>
          </a:p>
        </p:txBody>
      </p:sp>
      <p:sp>
        <p:nvSpPr>
          <p:cNvPr id="4" name="Textplatzhalter 3">
            <a:extLst>
              <a:ext uri="{FF2B5EF4-FFF2-40B4-BE49-F238E27FC236}">
                <a16:creationId xmlns:a16="http://schemas.microsoft.com/office/drawing/2014/main" id="{332B6895-A0CD-459F-A63E-23399894893E}"/>
              </a:ext>
            </a:extLst>
          </p:cNvPr>
          <p:cNvSpPr>
            <a:spLocks noGrp="1"/>
          </p:cNvSpPr>
          <p:nvPr>
            <p:ph type="body" sz="half" idx="2"/>
          </p:nvPr>
        </p:nvSpPr>
        <p:spPr>
          <a:xfrm>
            <a:off x="582804" y="3035994"/>
            <a:ext cx="3737765" cy="3224726"/>
          </a:xfrm>
        </p:spPr>
        <p:txBody>
          <a:bodyPr>
            <a:normAutofit/>
          </a:bodyPr>
          <a:lstStyle/>
          <a:p>
            <a:r>
              <a:rPr lang="de-DE" sz="2000" dirty="0"/>
              <a:t>Sprechen Sie mich gerne an!</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6" name="Fußzeilenplatzhalter 5">
            <a:extLst>
              <a:ext uri="{FF2B5EF4-FFF2-40B4-BE49-F238E27FC236}">
                <a16:creationId xmlns:a16="http://schemas.microsoft.com/office/drawing/2014/main" id="{10A1671C-7BD7-4547-A9DB-011BAEF6E3A6}"/>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407230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ctrTitle"/>
          </p:nvPr>
        </p:nvSpPr>
        <p:spPr/>
        <p:txBody>
          <a:bodyPr/>
          <a:lstStyle/>
          <a:p>
            <a:r>
              <a:rPr lang="de-DE" dirty="0"/>
              <a:t>Vielen Dank für Ihre Aufmerksamkeit!</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890" y="7074686"/>
            <a:ext cx="1578134" cy="383856"/>
          </a:xfrm>
          <a:prstGeom prst="rect">
            <a:avLst/>
          </a:prstGeom>
        </p:spPr>
      </p:pic>
      <p:sp>
        <p:nvSpPr>
          <p:cNvPr id="3" name="Fußzeilenplatzhalter 2">
            <a:extLst>
              <a:ext uri="{FF2B5EF4-FFF2-40B4-BE49-F238E27FC236}">
                <a16:creationId xmlns:a16="http://schemas.microsoft.com/office/drawing/2014/main" id="{77A70F90-DDFE-4E4F-8683-1A9B405FC65A}"/>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256789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Was erwartet Sie heute?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5036131" y="1601532"/>
            <a:ext cx="4529899" cy="5039783"/>
          </a:xfrm>
          <a:ln>
            <a:solidFill>
              <a:schemeClr val="tx1">
                <a:lumMod val="65000"/>
                <a:lumOff val="35000"/>
              </a:schemeClr>
            </a:solidFill>
          </a:ln>
        </p:spPr>
        <p:txBody>
          <a:bodyPr>
            <a:normAutofit/>
          </a:bodyPr>
          <a:lstStyle/>
          <a:p>
            <a:r>
              <a:rPr lang="de-DE" sz="2000" b="1" dirty="0"/>
              <a:t>Die Grundlage: Die Kulturförderrichtlinie</a:t>
            </a:r>
          </a:p>
          <a:p>
            <a:r>
              <a:rPr lang="de-DE" sz="2000" dirty="0">
                <a:solidFill>
                  <a:schemeClr val="bg2">
                    <a:lumMod val="75000"/>
                  </a:schemeClr>
                </a:solidFill>
              </a:rPr>
              <a:t>Was wird gefördert?</a:t>
            </a:r>
          </a:p>
          <a:p>
            <a:r>
              <a:rPr lang="de-DE" sz="2000" dirty="0">
                <a:solidFill>
                  <a:schemeClr val="bg2">
                    <a:lumMod val="75000"/>
                  </a:schemeClr>
                </a:solidFill>
              </a:rPr>
              <a:t>Wer wird gefördert?</a:t>
            </a:r>
          </a:p>
          <a:p>
            <a:r>
              <a:rPr lang="de-DE" sz="2000" dirty="0">
                <a:solidFill>
                  <a:schemeClr val="bg2">
                    <a:lumMod val="75000"/>
                  </a:schemeClr>
                </a:solidFill>
              </a:rPr>
              <a:t>Die Planung eines geförderten Projekts</a:t>
            </a:r>
          </a:p>
          <a:p>
            <a:r>
              <a:rPr lang="de-DE" sz="2000" dirty="0">
                <a:solidFill>
                  <a:schemeClr val="bg2">
                    <a:lumMod val="75000"/>
                  </a:schemeClr>
                </a:solidFill>
              </a:rPr>
              <a:t>Das Antragsformular</a:t>
            </a:r>
          </a:p>
          <a:p>
            <a:r>
              <a:rPr lang="de-DE" sz="2000" dirty="0">
                <a:solidFill>
                  <a:schemeClr val="bg2">
                    <a:lumMod val="75000"/>
                  </a:schemeClr>
                </a:solidFill>
              </a:rPr>
              <a:t>Der Finanzierungsplan</a:t>
            </a:r>
          </a:p>
          <a:p>
            <a:r>
              <a:rPr lang="de-DE" sz="2000" dirty="0">
                <a:solidFill>
                  <a:schemeClr val="bg2">
                    <a:lumMod val="75000"/>
                  </a:schemeClr>
                </a:solidFill>
              </a:rPr>
              <a:t>Noch ein paar Hinweise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18470DC4-68E1-4358-A26D-FACF58173E4D}"/>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61932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Die Grundlage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3" y="1601532"/>
            <a:ext cx="4682532" cy="5039783"/>
          </a:xfrm>
          <a:ln>
            <a:solidFill>
              <a:schemeClr val="tx1">
                <a:lumMod val="65000"/>
                <a:lumOff val="35000"/>
              </a:schemeClr>
            </a:solidFill>
          </a:ln>
        </p:spPr>
        <p:txBody>
          <a:bodyPr>
            <a:normAutofit/>
          </a:bodyPr>
          <a:lstStyle/>
          <a:p>
            <a:r>
              <a:rPr lang="de-DE" sz="2000" dirty="0"/>
              <a:t>„Die Fontanestadt Neuruppin fördert die Vielfalt der kulturellen Angebote in ihrem Gebiet und hat sich zum Ziel gesetzt, diese in angemessener Qualität zu erhalten, weiterzuentwickeln und allen Menschen zugänglich zu machen.“</a:t>
            </a:r>
          </a:p>
          <a:p>
            <a:pPr marL="0" indent="0">
              <a:buNone/>
            </a:pPr>
            <a:endParaRPr lang="de-DE" sz="1780" dirty="0"/>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Die Kulturförderrichtlinie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E1C57208-FB75-45E2-A0BF-8A63A4558752}"/>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6689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Die Grundlage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3" y="1601532"/>
            <a:ext cx="4682532" cy="5039783"/>
          </a:xfrm>
          <a:ln>
            <a:solidFill>
              <a:schemeClr val="tx1">
                <a:lumMod val="65000"/>
                <a:lumOff val="35000"/>
              </a:schemeClr>
            </a:solidFill>
          </a:ln>
        </p:spPr>
        <p:txBody>
          <a:bodyPr>
            <a:normAutofit/>
          </a:bodyPr>
          <a:lstStyle/>
          <a:p>
            <a:r>
              <a:rPr lang="de-DE" sz="2000" dirty="0"/>
              <a:t>Zwei Teile Kulturförderrichtlinie</a:t>
            </a:r>
          </a:p>
          <a:p>
            <a:pPr lvl="1">
              <a:spcBef>
                <a:spcPts val="600"/>
              </a:spcBef>
            </a:pPr>
            <a:r>
              <a:rPr lang="de-DE" sz="1800" b="1" dirty="0"/>
              <a:t>Teil I: Projektförderung</a:t>
            </a:r>
          </a:p>
          <a:p>
            <a:pPr lvl="1">
              <a:spcBef>
                <a:spcPts val="600"/>
              </a:spcBef>
            </a:pPr>
            <a:r>
              <a:rPr lang="de-DE" sz="1800" dirty="0"/>
              <a:t>Teil II: Institutionelle Förderung</a:t>
            </a:r>
          </a:p>
          <a:p>
            <a:pPr lvl="1">
              <a:spcBef>
                <a:spcPts val="600"/>
              </a:spcBef>
            </a:pPr>
            <a:r>
              <a:rPr lang="de-DE" sz="1800" u="sng" dirty="0"/>
              <a:t>Kombination</a:t>
            </a:r>
            <a:r>
              <a:rPr lang="de-DE" sz="1800" dirty="0"/>
              <a:t> von beiden Förderlinien ist </a:t>
            </a:r>
            <a:r>
              <a:rPr lang="de-DE" sz="1800" u="sng" dirty="0"/>
              <a:t>ausgeschlossen</a:t>
            </a:r>
          </a:p>
          <a:p>
            <a:pPr lvl="1">
              <a:spcBef>
                <a:spcPts val="600"/>
              </a:spcBef>
            </a:pPr>
            <a:endParaRPr lang="de-DE" sz="2000" dirty="0"/>
          </a:p>
          <a:p>
            <a:r>
              <a:rPr lang="de-DE" sz="2000" b="1" dirty="0"/>
              <a:t>Projektförderung</a:t>
            </a:r>
          </a:p>
          <a:p>
            <a:pPr lvl="1"/>
            <a:r>
              <a:rPr lang="de-DE" sz="1780" dirty="0"/>
              <a:t>ist auf ein Jahr befristet</a:t>
            </a:r>
          </a:p>
          <a:p>
            <a:pPr lvl="1"/>
            <a:r>
              <a:rPr lang="de-DE" sz="1780" dirty="0"/>
              <a:t>einzeln abgegrenzte Vorhaben</a:t>
            </a:r>
          </a:p>
          <a:p>
            <a:pPr lvl="1"/>
            <a:r>
              <a:rPr lang="de-DE" sz="1780" dirty="0"/>
              <a:t>Projekte dürfen noch nicht begonnen haben und müssen mit dem 31.12. beendet sein</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Die Kulturförderrichtlinie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4AE88EDE-A920-440C-AF83-6CF6B8898235}"/>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39920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Die Grundlage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3" y="1601532"/>
            <a:ext cx="4682532" cy="5039783"/>
          </a:xfrm>
          <a:ln>
            <a:solidFill>
              <a:schemeClr val="tx1">
                <a:lumMod val="65000"/>
                <a:lumOff val="35000"/>
              </a:schemeClr>
            </a:solidFill>
          </a:ln>
        </p:spPr>
        <p:txBody>
          <a:bodyPr>
            <a:normAutofit/>
          </a:bodyPr>
          <a:lstStyle/>
          <a:p>
            <a:r>
              <a:rPr lang="de-DE" sz="2000" dirty="0"/>
              <a:t>Zwei Teile Kulturförderrichtlinie</a:t>
            </a:r>
          </a:p>
          <a:p>
            <a:pPr lvl="1">
              <a:spcBef>
                <a:spcPts val="600"/>
              </a:spcBef>
            </a:pPr>
            <a:r>
              <a:rPr lang="de-DE" sz="1800" b="1" dirty="0"/>
              <a:t>Teil I: Projektförderung</a:t>
            </a:r>
          </a:p>
          <a:p>
            <a:pPr lvl="1">
              <a:spcBef>
                <a:spcPts val="600"/>
              </a:spcBef>
            </a:pPr>
            <a:r>
              <a:rPr lang="de-DE" sz="1800" dirty="0"/>
              <a:t>Teil II: Institutionelle Förderung</a:t>
            </a:r>
          </a:p>
          <a:p>
            <a:pPr marL="443495" lvl="1" indent="0">
              <a:spcBef>
                <a:spcPts val="600"/>
              </a:spcBef>
              <a:buNone/>
            </a:pPr>
            <a:endParaRPr lang="de-DE" sz="1800" dirty="0"/>
          </a:p>
          <a:p>
            <a:pPr>
              <a:spcBef>
                <a:spcPts val="1200"/>
              </a:spcBef>
            </a:pPr>
            <a:r>
              <a:rPr lang="de-DE" sz="2000" dirty="0"/>
              <a:t>RL regelt die</a:t>
            </a:r>
          </a:p>
          <a:p>
            <a:pPr lvl="1">
              <a:spcBef>
                <a:spcPts val="600"/>
              </a:spcBef>
            </a:pPr>
            <a:r>
              <a:rPr lang="de-DE" sz="1800" dirty="0"/>
              <a:t>Förderart</a:t>
            </a:r>
          </a:p>
          <a:p>
            <a:pPr lvl="1">
              <a:spcBef>
                <a:spcPts val="600"/>
              </a:spcBef>
            </a:pPr>
            <a:r>
              <a:rPr lang="de-DE" sz="1800" dirty="0"/>
              <a:t>Höhe der Förderung</a:t>
            </a:r>
            <a:endParaRPr lang="de-DE" sz="2000" dirty="0"/>
          </a:p>
          <a:p>
            <a:pPr>
              <a:spcBef>
                <a:spcPts val="1200"/>
              </a:spcBef>
            </a:pPr>
            <a:r>
              <a:rPr lang="de-DE" sz="2000" dirty="0"/>
              <a:t>sowie </a:t>
            </a:r>
          </a:p>
          <a:p>
            <a:pPr lvl="1">
              <a:spcBef>
                <a:spcPts val="600"/>
              </a:spcBef>
            </a:pPr>
            <a:r>
              <a:rPr lang="de-DE" sz="1600" dirty="0"/>
              <a:t>wer antragsberechtigt ist,</a:t>
            </a:r>
          </a:p>
          <a:p>
            <a:pPr lvl="1">
              <a:spcBef>
                <a:spcPts val="600"/>
              </a:spcBef>
            </a:pPr>
            <a:r>
              <a:rPr lang="de-DE" sz="1600" dirty="0"/>
              <a:t>was förderberechtigt ist.</a:t>
            </a:r>
          </a:p>
          <a:p>
            <a:pPr lvl="1"/>
            <a:endParaRPr lang="de-DE" sz="1780" dirty="0"/>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Die Kulturförderrichtlinie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26F44C1A-1D71-4592-B616-CAFCAEC00854}"/>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44201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Die Grundlage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3" y="1601532"/>
            <a:ext cx="4682532" cy="5039783"/>
          </a:xfrm>
          <a:ln>
            <a:solidFill>
              <a:schemeClr val="tx1">
                <a:lumMod val="65000"/>
                <a:lumOff val="35000"/>
              </a:schemeClr>
            </a:solidFill>
          </a:ln>
        </p:spPr>
        <p:txBody>
          <a:bodyPr>
            <a:normAutofit/>
          </a:bodyPr>
          <a:lstStyle/>
          <a:p>
            <a:r>
              <a:rPr lang="de-DE" sz="2000" dirty="0"/>
              <a:t>Förderart: Anteilsfinanzierung</a:t>
            </a:r>
          </a:p>
          <a:p>
            <a:pPr lvl="1"/>
            <a:r>
              <a:rPr lang="de-DE" sz="1780" dirty="0"/>
              <a:t>Bestimmter Prozentsatz der Gesamtkosten werden übernommen</a:t>
            </a:r>
          </a:p>
          <a:p>
            <a:pPr lvl="1"/>
            <a:r>
              <a:rPr lang="de-DE" sz="1780" dirty="0"/>
              <a:t>Maximal 50 % der Gesamtkosten eines Projekts</a:t>
            </a:r>
          </a:p>
          <a:p>
            <a:pPr lvl="1"/>
            <a:r>
              <a:rPr lang="de-DE" sz="1780" dirty="0"/>
              <a:t>Der restliche Anteil wird gestellt durch</a:t>
            </a:r>
          </a:p>
          <a:p>
            <a:pPr lvl="2"/>
            <a:r>
              <a:rPr lang="de-DE" sz="1559" dirty="0"/>
              <a:t>Eigenmittel</a:t>
            </a:r>
          </a:p>
          <a:p>
            <a:pPr lvl="2"/>
            <a:r>
              <a:rPr lang="de-DE" sz="1559" dirty="0"/>
              <a:t>Weitere Drittmittel </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Die Kulturförderrichtlinie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5316DE47-D2FD-460C-AFF6-C04CC2922936}"/>
              </a:ext>
            </a:extLst>
          </p:cNvPr>
          <p:cNvSpPr>
            <a:spLocks noGrp="1"/>
          </p:cNvSpPr>
          <p:nvPr>
            <p:ph type="ftr" sz="quarter" idx="11"/>
          </p:nvPr>
        </p:nvSpPr>
        <p:spPr/>
        <p:txBody>
          <a:bodyPr/>
          <a:lstStyle/>
          <a:p>
            <a:r>
              <a:rPr lang="de-DE"/>
              <a:t>Kulturamt Neuruppin</a:t>
            </a:r>
          </a:p>
        </p:txBody>
      </p:sp>
    </p:spTree>
    <p:extLst>
      <p:ext uri="{BB962C8B-B14F-4D97-AF65-F5344CB8AC3E}">
        <p14:creationId xmlns:p14="http://schemas.microsoft.com/office/powerpoint/2010/main" val="154370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E450-4BAA-4137-96E0-92700613BE66}"/>
              </a:ext>
            </a:extLst>
          </p:cNvPr>
          <p:cNvSpPr>
            <a:spLocks noGrp="1"/>
          </p:cNvSpPr>
          <p:nvPr>
            <p:ph type="title"/>
          </p:nvPr>
        </p:nvSpPr>
        <p:spPr/>
        <p:txBody>
          <a:bodyPr/>
          <a:lstStyle/>
          <a:p>
            <a:r>
              <a:rPr lang="de-DE" sz="3200" dirty="0"/>
              <a:t>Die Grundlage</a:t>
            </a:r>
          </a:p>
        </p:txBody>
      </p:sp>
      <p:sp>
        <p:nvSpPr>
          <p:cNvPr id="3" name="Inhaltsplatzhalter 2">
            <a:extLst>
              <a:ext uri="{FF2B5EF4-FFF2-40B4-BE49-F238E27FC236}">
                <a16:creationId xmlns:a16="http://schemas.microsoft.com/office/drawing/2014/main" id="{D141B9AC-A3DE-4342-A3D1-9618F8FC3658}"/>
              </a:ext>
            </a:extLst>
          </p:cNvPr>
          <p:cNvSpPr>
            <a:spLocks noGrp="1"/>
          </p:cNvSpPr>
          <p:nvPr>
            <p:ph idx="1"/>
          </p:nvPr>
        </p:nvSpPr>
        <p:spPr>
          <a:xfrm>
            <a:off x="4863403" y="1601532"/>
            <a:ext cx="4682532" cy="5039783"/>
          </a:xfrm>
          <a:ln>
            <a:solidFill>
              <a:schemeClr val="tx1">
                <a:lumMod val="65000"/>
                <a:lumOff val="35000"/>
              </a:schemeClr>
            </a:solidFill>
          </a:ln>
        </p:spPr>
        <p:txBody>
          <a:bodyPr>
            <a:normAutofit/>
          </a:bodyPr>
          <a:lstStyle/>
          <a:p>
            <a:r>
              <a:rPr lang="de-DE" sz="2000" dirty="0"/>
              <a:t>BEISPIEL</a:t>
            </a:r>
          </a:p>
          <a:p>
            <a:pPr marL="0" indent="0">
              <a:buNone/>
            </a:pPr>
            <a:endParaRPr lang="de-DE" sz="2000" dirty="0"/>
          </a:p>
          <a:p>
            <a:pPr marL="0" indent="0">
              <a:buNone/>
            </a:pPr>
            <a:r>
              <a:rPr lang="de-DE" sz="1600" dirty="0">
                <a:latin typeface="Arial" panose="020B0604020202020204" pitchFamily="34" charset="0"/>
                <a:cs typeface="Arial" panose="020B0604020202020204" pitchFamily="34" charset="0"/>
              </a:rPr>
              <a:t>	</a:t>
            </a:r>
            <a:r>
              <a:rPr lang="de-DE" sz="1700" dirty="0">
                <a:latin typeface="Arial" panose="020B0604020202020204" pitchFamily="34" charset="0"/>
                <a:cs typeface="Arial" panose="020B0604020202020204" pitchFamily="34" charset="0"/>
              </a:rPr>
              <a:t>Gesamtkosten Projekt		9.600 €</a:t>
            </a:r>
          </a:p>
          <a:p>
            <a:pPr marL="0" indent="0">
              <a:spcBef>
                <a:spcPts val="0"/>
              </a:spcBef>
              <a:buNone/>
            </a:pPr>
            <a:r>
              <a:rPr lang="de-DE" sz="1700" dirty="0">
                <a:latin typeface="Arial" panose="020B0604020202020204" pitchFamily="34" charset="0"/>
                <a:cs typeface="Arial" panose="020B0604020202020204" pitchFamily="34" charset="0"/>
              </a:rPr>
              <a:t>	</a:t>
            </a:r>
          </a:p>
          <a:p>
            <a:pPr marL="0" indent="0">
              <a:spcBef>
                <a:spcPts val="0"/>
              </a:spcBef>
              <a:buNone/>
            </a:pPr>
            <a:r>
              <a:rPr lang="de-DE" sz="1700" dirty="0">
                <a:latin typeface="Arial" panose="020B0604020202020204" pitchFamily="34" charset="0"/>
                <a:cs typeface="Arial" panose="020B0604020202020204" pitchFamily="34" charset="0"/>
              </a:rPr>
              <a:t>	Kulturförderung 50%		  	4.800 €</a:t>
            </a:r>
          </a:p>
          <a:p>
            <a:pPr marL="0" indent="0">
              <a:spcBef>
                <a:spcPts val="0"/>
              </a:spcBef>
              <a:buNone/>
            </a:pPr>
            <a:r>
              <a:rPr lang="de-DE" sz="1700" dirty="0">
                <a:latin typeface="Arial" panose="020B0604020202020204" pitchFamily="34" charset="0"/>
                <a:cs typeface="Arial" panose="020B0604020202020204" pitchFamily="34" charset="0"/>
              </a:rPr>
              <a:t>	Eigenmittel </a:t>
            </a:r>
          </a:p>
          <a:p>
            <a:pPr marL="0" indent="0">
              <a:spcBef>
                <a:spcPts val="0"/>
              </a:spcBef>
              <a:buNone/>
            </a:pPr>
            <a:r>
              <a:rPr lang="de-DE" sz="1700" dirty="0">
                <a:latin typeface="Arial" panose="020B0604020202020204" pitchFamily="34" charset="0"/>
                <a:cs typeface="Arial" panose="020B0604020202020204" pitchFamily="34" charset="0"/>
              </a:rPr>
              <a:t>		Eigenes Vermögen	  	1.200 €</a:t>
            </a:r>
          </a:p>
          <a:p>
            <a:pPr marL="0" indent="0">
              <a:spcBef>
                <a:spcPts val="0"/>
              </a:spcBef>
              <a:buNone/>
            </a:pPr>
            <a:r>
              <a:rPr lang="de-DE" sz="1700" dirty="0">
                <a:latin typeface="Arial" panose="020B0604020202020204" pitchFamily="34" charset="0"/>
                <a:cs typeface="Arial" panose="020B0604020202020204" pitchFamily="34" charset="0"/>
              </a:rPr>
              <a:t>		Eintrittskarten                   	   900 €</a:t>
            </a:r>
          </a:p>
          <a:p>
            <a:pPr marL="0" indent="0">
              <a:spcBef>
                <a:spcPts val="0"/>
              </a:spcBef>
              <a:buNone/>
            </a:pPr>
            <a:r>
              <a:rPr lang="de-DE" sz="1700" dirty="0">
                <a:latin typeface="Arial" panose="020B0604020202020204" pitchFamily="34" charset="0"/>
                <a:cs typeface="Arial" panose="020B0604020202020204" pitchFamily="34" charset="0"/>
              </a:rPr>
              <a:t>	Drittmittel                                				 Stiftung Soz. Ruppin    	1.500 €</a:t>
            </a:r>
          </a:p>
          <a:p>
            <a:pPr marL="0" indent="0">
              <a:spcBef>
                <a:spcPts val="0"/>
              </a:spcBef>
              <a:buNone/>
            </a:pPr>
            <a:r>
              <a:rPr lang="de-DE" sz="1700" dirty="0">
                <a:latin typeface="Arial" panose="020B0604020202020204" pitchFamily="34" charset="0"/>
                <a:cs typeface="Arial" panose="020B0604020202020204" pitchFamily="34" charset="0"/>
              </a:rPr>
              <a:t>		 KF OPR                        	1.200 €</a:t>
            </a:r>
          </a:p>
          <a:p>
            <a:pPr marL="0" indent="0">
              <a:spcBef>
                <a:spcPts val="0"/>
              </a:spcBef>
              <a:buNone/>
            </a:pPr>
            <a:endParaRPr lang="de-DE" sz="1700" dirty="0">
              <a:latin typeface="Arial" panose="020B0604020202020204" pitchFamily="34" charset="0"/>
              <a:cs typeface="Arial" panose="020B0604020202020204" pitchFamily="34" charset="0"/>
            </a:endParaRPr>
          </a:p>
          <a:p>
            <a:pPr marL="0" indent="0">
              <a:spcBef>
                <a:spcPts val="0"/>
              </a:spcBef>
              <a:buNone/>
            </a:pPr>
            <a:r>
              <a:rPr lang="de-DE" sz="1700" dirty="0">
                <a:latin typeface="Arial" panose="020B0604020202020204" pitchFamily="34" charset="0"/>
                <a:cs typeface="Arial" panose="020B0604020202020204" pitchFamily="34" charset="0"/>
              </a:rPr>
              <a:t>		gesamt				9.600 €</a:t>
            </a:r>
          </a:p>
        </p:txBody>
      </p:sp>
      <p:sp>
        <p:nvSpPr>
          <p:cNvPr id="6" name="Textplatzhalter 5">
            <a:extLst>
              <a:ext uri="{FF2B5EF4-FFF2-40B4-BE49-F238E27FC236}">
                <a16:creationId xmlns:a16="http://schemas.microsoft.com/office/drawing/2014/main" id="{5483D466-2A6B-44DC-BB83-8B736BD46CD7}"/>
              </a:ext>
            </a:extLst>
          </p:cNvPr>
          <p:cNvSpPr>
            <a:spLocks noGrp="1"/>
          </p:cNvSpPr>
          <p:nvPr>
            <p:ph type="body" sz="half" idx="2"/>
          </p:nvPr>
        </p:nvSpPr>
        <p:spPr/>
        <p:txBody>
          <a:bodyPr>
            <a:normAutofit/>
          </a:bodyPr>
          <a:lstStyle/>
          <a:p>
            <a:r>
              <a:rPr lang="de-DE" sz="2000" dirty="0"/>
              <a:t>Die Kulturförderrichtlinie</a:t>
            </a:r>
          </a:p>
        </p:txBody>
      </p:sp>
      <p:pic>
        <p:nvPicPr>
          <p:cNvPr id="5" name="Grafik 4">
            <a:extLst>
              <a:ext uri="{FF2B5EF4-FFF2-40B4-BE49-F238E27FC236}">
                <a16:creationId xmlns:a16="http://schemas.microsoft.com/office/drawing/2014/main" id="{BE4A92FB-85AC-4AD3-BA9D-21FA5D515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3" y="6984251"/>
            <a:ext cx="1578134" cy="383856"/>
          </a:xfrm>
          <a:prstGeom prst="rect">
            <a:avLst/>
          </a:prstGeom>
        </p:spPr>
      </p:pic>
      <p:sp>
        <p:nvSpPr>
          <p:cNvPr id="4" name="Fußzeilenplatzhalter 3">
            <a:extLst>
              <a:ext uri="{FF2B5EF4-FFF2-40B4-BE49-F238E27FC236}">
                <a16:creationId xmlns:a16="http://schemas.microsoft.com/office/drawing/2014/main" id="{5316DE47-D2FD-460C-AFF6-C04CC2922936}"/>
              </a:ext>
            </a:extLst>
          </p:cNvPr>
          <p:cNvSpPr>
            <a:spLocks noGrp="1"/>
          </p:cNvSpPr>
          <p:nvPr>
            <p:ph type="ftr" sz="quarter" idx="11"/>
          </p:nvPr>
        </p:nvSpPr>
        <p:spPr/>
        <p:txBody>
          <a:bodyPr/>
          <a:lstStyle/>
          <a:p>
            <a:r>
              <a:rPr lang="de-DE"/>
              <a:t>Kulturamt Neuruppin</a:t>
            </a:r>
          </a:p>
        </p:txBody>
      </p:sp>
      <p:cxnSp>
        <p:nvCxnSpPr>
          <p:cNvPr id="8" name="Gerader Verbinder 7">
            <a:extLst>
              <a:ext uri="{FF2B5EF4-FFF2-40B4-BE49-F238E27FC236}">
                <a16:creationId xmlns:a16="http://schemas.microsoft.com/office/drawing/2014/main" id="{F1CD05B0-E934-482C-B85C-27B6B4AC537B}"/>
              </a:ext>
            </a:extLst>
          </p:cNvPr>
          <p:cNvCxnSpPr/>
          <p:nvPr/>
        </p:nvCxnSpPr>
        <p:spPr>
          <a:xfrm>
            <a:off x="5365820" y="3496826"/>
            <a:ext cx="39088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4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itzungssaal">
  <a:themeElements>
    <a:clrScheme name="Ion-Sitzungssaal">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Sitzungssaal">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itzungssaal">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1349</Words>
  <Application>Microsoft Office PowerPoint</Application>
  <PresentationFormat>Benutzerdefiniert</PresentationFormat>
  <Paragraphs>304</Paragraphs>
  <Slides>35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Century Gothic</vt:lpstr>
      <vt:lpstr>Wingdings 3</vt:lpstr>
      <vt:lpstr>Ion-Sitzungssaal</vt:lpstr>
      <vt:lpstr>Kommunale Kulturförderung  der Fontanestadt Neuruppin</vt:lpstr>
      <vt:lpstr>Vorneweg</vt:lpstr>
      <vt:lpstr>Was erwartet Sie heute?</vt:lpstr>
      <vt:lpstr>Was erwartet Sie heute?</vt:lpstr>
      <vt:lpstr>Die Grundlage</vt:lpstr>
      <vt:lpstr>Die Grundlage</vt:lpstr>
      <vt:lpstr>Die Grundlage</vt:lpstr>
      <vt:lpstr>Die Grundlage</vt:lpstr>
      <vt:lpstr>Die Grundlage</vt:lpstr>
      <vt:lpstr>Noch ein Hinweis</vt:lpstr>
      <vt:lpstr>Die Grundlage</vt:lpstr>
      <vt:lpstr>Was erwartet Sie heute?</vt:lpstr>
      <vt:lpstr>Was wird gefördert?</vt:lpstr>
      <vt:lpstr>Was wird gefördert?</vt:lpstr>
      <vt:lpstr>Was wird NICHT gefördert?</vt:lpstr>
      <vt:lpstr>Was wird NICHT gefördert?</vt:lpstr>
      <vt:lpstr>Was erwartet Sie heute?</vt:lpstr>
      <vt:lpstr>Wer wird gefördert?</vt:lpstr>
      <vt:lpstr>Was erwartet Sie heute?</vt:lpstr>
      <vt:lpstr>Die Planung eines geförderten Projekts</vt:lpstr>
      <vt:lpstr>Was erwartet Sie heute?</vt:lpstr>
      <vt:lpstr>Das Antragsformular</vt:lpstr>
      <vt:lpstr>Was erwartet Sie heute?</vt:lpstr>
      <vt:lpstr>Der Finanzierungsplan</vt:lpstr>
      <vt:lpstr>Der Finanzierungsplan</vt:lpstr>
      <vt:lpstr>Der Finanzierungsplan</vt:lpstr>
      <vt:lpstr>Der Finanzierungsplan</vt:lpstr>
      <vt:lpstr>Der Finanzierungsplan</vt:lpstr>
      <vt:lpstr>Der Finanzierungsplan</vt:lpstr>
      <vt:lpstr>Der Finanzierungsplan</vt:lpstr>
      <vt:lpstr>Was erwartet Sie heute?</vt:lpstr>
      <vt:lpstr>Noch ein paar Hinweise</vt:lpstr>
      <vt:lpstr>Noch ein paar Hinweise</vt:lpstr>
      <vt:lpstr>Noch Fragen?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Kommunale Kulturförderung der Fontanestadt Neuruppin</dc:title>
  <dc:creator>Linde, Sonja</dc:creator>
  <cp:lastModifiedBy>Linde, Sonja</cp:lastModifiedBy>
  <cp:revision>65</cp:revision>
  <dcterms:created xsi:type="dcterms:W3CDTF">2023-05-12T06:29:06Z</dcterms:created>
  <dcterms:modified xsi:type="dcterms:W3CDTF">2023-09-18T14:55:05Z</dcterms:modified>
</cp:coreProperties>
</file>